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Shadows Into Light Two"/>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9" roundtripDataSignature="AMtx7mjnsAdJhv/LVQksa8e+xSmJYeZ4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customschemas.google.com/relationships/presentationmetadata" Target="metadata"/><Relationship Id="rId6" Type="http://schemas.openxmlformats.org/officeDocument/2006/relationships/slide" Target="slides/slide2.xml"/><Relationship Id="rId18" Type="http://schemas.openxmlformats.org/officeDocument/2006/relationships/font" Target="fonts/ShadowsIntoLightTw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descr="Tag=AccentColor&#10;Flavor=Light&#10;Target=FillAndLine" id="12" name="Google Shape;12;p15"/>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3" name="Google Shape;13;p15"/>
          <p:cNvSpPr txBox="1"/>
          <p:nvPr>
            <p:ph type="ctrTitle"/>
          </p:nvPr>
        </p:nvSpPr>
        <p:spPr>
          <a:xfrm>
            <a:off x="841248" y="448056"/>
            <a:ext cx="10515600" cy="406908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9600"/>
              <a:buFont typeface="Arial"/>
              <a:buNone/>
              <a:defRPr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5"/>
          <p:cNvSpPr txBox="1"/>
          <p:nvPr>
            <p:ph idx="1" type="subTitle"/>
          </p:nvPr>
        </p:nvSpPr>
        <p:spPr>
          <a:xfrm>
            <a:off x="841248" y="4983480"/>
            <a:ext cx="10515600" cy="1124712"/>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16"/>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lvl1pPr indent="-406400" lvl="0" marL="457200" algn="l">
              <a:lnSpc>
                <a:spcPct val="110000"/>
              </a:lnSpc>
              <a:spcBef>
                <a:spcPts val="1000"/>
              </a:spcBef>
              <a:spcAft>
                <a:spcPts val="0"/>
              </a:spcAft>
              <a:buClr>
                <a:schemeClr val="dk1"/>
              </a:buClr>
              <a:buSzPts val="2800"/>
              <a:buChar char="•"/>
              <a:defRPr sz="2800"/>
            </a:lvl1pPr>
            <a:lvl2pPr indent="-381000" lvl="1" marL="914400" algn="l">
              <a:lnSpc>
                <a:spcPct val="110000"/>
              </a:lnSpc>
              <a:spcBef>
                <a:spcPts val="500"/>
              </a:spcBef>
              <a:spcAft>
                <a:spcPts val="0"/>
              </a:spcAft>
              <a:buClr>
                <a:schemeClr val="dk1"/>
              </a:buClr>
              <a:buSzPts val="2400"/>
              <a:buChar char="•"/>
              <a:defRPr sz="2400"/>
            </a:lvl2pPr>
            <a:lvl3pPr indent="-355600" lvl="2" marL="1371600" algn="l">
              <a:lnSpc>
                <a:spcPct val="110000"/>
              </a:lnSpc>
              <a:spcBef>
                <a:spcPts val="500"/>
              </a:spcBef>
              <a:spcAft>
                <a:spcPts val="0"/>
              </a:spcAft>
              <a:buClr>
                <a:schemeClr val="dk1"/>
              </a:buClr>
              <a:buSzPts val="2000"/>
              <a:buChar char="•"/>
              <a:defRPr sz="2000"/>
            </a:lvl3pPr>
            <a:lvl4pPr indent="-342900" lvl="3" marL="1828800" algn="l">
              <a:lnSpc>
                <a:spcPct val="110000"/>
              </a:lnSpc>
              <a:spcBef>
                <a:spcPts val="500"/>
              </a:spcBef>
              <a:spcAft>
                <a:spcPts val="0"/>
              </a:spcAft>
              <a:buClr>
                <a:schemeClr val="dk1"/>
              </a:buClr>
              <a:buSzPts val="1800"/>
              <a:buChar char="•"/>
              <a:defRPr sz="1800"/>
            </a:lvl4pPr>
            <a:lvl5pPr indent="-342900" lvl="4" marL="2286000" algn="l">
              <a:lnSpc>
                <a:spcPct val="110000"/>
              </a:lnSpc>
              <a:spcBef>
                <a:spcPts val="500"/>
              </a:spcBef>
              <a:spcAft>
                <a:spcPts val="0"/>
              </a:spcAft>
              <a:buClr>
                <a:schemeClr val="dk1"/>
              </a:buClr>
              <a:buSzPts val="1800"/>
              <a:buChar char="•"/>
              <a:defRPr sz="18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24" name="Google Shape;24;p16"/>
          <p:cNvSpPr/>
          <p:nvPr/>
        </p:nvSpPr>
        <p:spPr>
          <a:xfrm>
            <a:off x="838199" y="1709928"/>
            <a:ext cx="10515600" cy="27432"/>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17"/>
          <p:cNvSpPr txBox="1"/>
          <p:nvPr>
            <p:ph type="title"/>
          </p:nvPr>
        </p:nvSpPr>
        <p:spPr>
          <a:xfrm>
            <a:off x="841248" y="448056"/>
            <a:ext cx="10515600" cy="406908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7"/>
          <p:cNvSpPr txBox="1"/>
          <p:nvPr>
            <p:ph idx="1" type="body"/>
          </p:nvPr>
        </p:nvSpPr>
        <p:spPr>
          <a:xfrm>
            <a:off x="841248" y="4983480"/>
            <a:ext cx="10515600" cy="112471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rgbClr val="888888"/>
              </a:buClr>
              <a:buSzPts val="2800"/>
              <a:buNone/>
              <a:defRPr sz="2800">
                <a:solidFill>
                  <a:srgbClr val="888888"/>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8" name="Google Shape;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31" name="Google Shape;31;p17"/>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8"/>
          <p:cNvSpPr txBox="1"/>
          <p:nvPr>
            <p:ph idx="1" type="body"/>
          </p:nvPr>
        </p:nvSpPr>
        <p:spPr>
          <a:xfrm>
            <a:off x="838200" y="1929384"/>
            <a:ext cx="5181600" cy="425196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8"/>
          <p:cNvSpPr txBox="1"/>
          <p:nvPr>
            <p:ph idx="2" type="body"/>
          </p:nvPr>
        </p:nvSpPr>
        <p:spPr>
          <a:xfrm>
            <a:off x="6172200" y="1929384"/>
            <a:ext cx="5181600" cy="4251960"/>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39" name="Google Shape;39;p18"/>
          <p:cNvSpPr/>
          <p:nvPr/>
        </p:nvSpPr>
        <p:spPr>
          <a:xfrm>
            <a:off x="838199" y="1709928"/>
            <a:ext cx="10515600" cy="27432"/>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839788" y="1938528"/>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600"/>
              <a:buNone/>
              <a:defRPr b="1" sz="36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9"/>
          <p:cNvSpPr txBox="1"/>
          <p:nvPr>
            <p:ph idx="2" type="body"/>
          </p:nvPr>
        </p:nvSpPr>
        <p:spPr>
          <a:xfrm>
            <a:off x="839788" y="2926080"/>
            <a:ext cx="5157787" cy="326440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9"/>
          <p:cNvSpPr txBox="1"/>
          <p:nvPr>
            <p:ph idx="3" type="body"/>
          </p:nvPr>
        </p:nvSpPr>
        <p:spPr>
          <a:xfrm>
            <a:off x="6172200" y="1938528"/>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600"/>
              <a:buNone/>
              <a:defRPr b="1" sz="36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9"/>
          <p:cNvSpPr txBox="1"/>
          <p:nvPr>
            <p:ph idx="4" type="body"/>
          </p:nvPr>
        </p:nvSpPr>
        <p:spPr>
          <a:xfrm>
            <a:off x="6172200" y="2926080"/>
            <a:ext cx="5183188" cy="326440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49" name="Google Shape;49;p19"/>
          <p:cNvSpPr/>
          <p:nvPr/>
        </p:nvSpPr>
        <p:spPr>
          <a:xfrm>
            <a:off x="838199" y="1709928"/>
            <a:ext cx="10515600" cy="27432"/>
          </a:xfrm>
          <a:custGeom>
            <a:rect b="b" l="l" r="r" t="t"/>
            <a:pathLst>
              <a:path extrusionOk="0" fill="none" h="27432" w="1051560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extrusionOk="0" h="27432" w="1051560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0"/>
          <p:cNvSpPr txBox="1"/>
          <p:nvPr>
            <p:ph type="title"/>
          </p:nvPr>
        </p:nvSpPr>
        <p:spPr>
          <a:xfrm>
            <a:off x="2203704" y="1728216"/>
            <a:ext cx="7781544" cy="3392424"/>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7800"/>
              <a:buFont typeface="Arial"/>
              <a:buNone/>
              <a:defRPr sz="7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55" name="Google Shape;55;p20"/>
          <p:cNvSpPr/>
          <p:nvPr/>
        </p:nvSpPr>
        <p:spPr>
          <a:xfrm>
            <a:off x="3974206" y="5126892"/>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2"/>
          <p:cNvSpPr txBox="1"/>
          <p:nvPr>
            <p:ph type="title"/>
          </p:nvPr>
        </p:nvSpPr>
        <p:spPr>
          <a:xfrm>
            <a:off x="839788" y="457200"/>
            <a:ext cx="3932237" cy="3429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2"/>
          <p:cNvSpPr txBox="1"/>
          <p:nvPr>
            <p:ph idx="1" type="body"/>
          </p:nvPr>
        </p:nvSpPr>
        <p:spPr>
          <a:xfrm>
            <a:off x="5303520" y="548640"/>
            <a:ext cx="6053328" cy="5431536"/>
          </a:xfrm>
          <a:prstGeom prst="rect">
            <a:avLst/>
          </a:prstGeom>
          <a:noFill/>
          <a:ln>
            <a:noFill/>
          </a:ln>
        </p:spPr>
        <p:txBody>
          <a:bodyPr anchorCtr="0" anchor="ctr" bIns="45700" lIns="91425" spcFirstLastPara="1" rIns="91425" wrap="square" tIns="45700">
            <a:normAutofit/>
          </a:bodyPr>
          <a:lstStyle>
            <a:lvl1pPr indent="-431800" lvl="0" marL="457200" algn="l">
              <a:lnSpc>
                <a:spcPct val="110000"/>
              </a:lnSpc>
              <a:spcBef>
                <a:spcPts val="1000"/>
              </a:spcBef>
              <a:spcAft>
                <a:spcPts val="0"/>
              </a:spcAft>
              <a:buClr>
                <a:schemeClr val="dk1"/>
              </a:buClr>
              <a:buSzPts val="3200"/>
              <a:buChar char="•"/>
              <a:defRPr sz="3200"/>
            </a:lvl1pPr>
            <a:lvl2pPr indent="-406400" lvl="1" marL="914400" algn="l">
              <a:lnSpc>
                <a:spcPct val="110000"/>
              </a:lnSpc>
              <a:spcBef>
                <a:spcPts val="500"/>
              </a:spcBef>
              <a:spcAft>
                <a:spcPts val="0"/>
              </a:spcAft>
              <a:buClr>
                <a:schemeClr val="dk1"/>
              </a:buClr>
              <a:buSzPts val="2800"/>
              <a:buChar char="•"/>
              <a:defRPr sz="2800"/>
            </a:lvl2pPr>
            <a:lvl3pPr indent="-381000" lvl="2" marL="1371600" algn="l">
              <a:lnSpc>
                <a:spcPct val="110000"/>
              </a:lnSpc>
              <a:spcBef>
                <a:spcPts val="500"/>
              </a:spcBef>
              <a:spcAft>
                <a:spcPts val="0"/>
              </a:spcAft>
              <a:buClr>
                <a:schemeClr val="dk1"/>
              </a:buClr>
              <a:buSzPts val="2400"/>
              <a:buChar char="•"/>
              <a:defRPr sz="24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22"/>
          <p:cNvSpPr txBox="1"/>
          <p:nvPr>
            <p:ph idx="2" type="body"/>
          </p:nvPr>
        </p:nvSpPr>
        <p:spPr>
          <a:xfrm>
            <a:off x="839788" y="3977640"/>
            <a:ext cx="3932237" cy="200253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200"/>
              <a:buNone/>
              <a:defRPr sz="32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67" name="Google Shape;67;p22"/>
          <p:cNvSpPr/>
          <p:nvPr/>
        </p:nvSpPr>
        <p:spPr>
          <a:xfrm rot="5400000">
            <a:off x="2797492" y="3254143"/>
            <a:ext cx="4480560" cy="27432"/>
          </a:xfrm>
          <a:custGeom>
            <a:rect b="b" l="l" r="r" t="t"/>
            <a:pathLst>
              <a:path extrusionOk="0" fill="none" h="27432"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extrusionOk="0" h="27432"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cap="rnd" cmpd="sng" w="444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23"/>
          <p:cNvSpPr txBox="1"/>
          <p:nvPr>
            <p:ph type="title"/>
          </p:nvPr>
        </p:nvSpPr>
        <p:spPr>
          <a:xfrm>
            <a:off x="839788" y="457200"/>
            <a:ext cx="3931920" cy="34290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p:nvPr>
            <p:ph idx="2" type="pic"/>
          </p:nvPr>
        </p:nvSpPr>
        <p:spPr>
          <a:xfrm>
            <a:off x="5303520" y="548640"/>
            <a:ext cx="6053328" cy="5431536"/>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1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1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1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1" name="Google Shape;71;p23"/>
          <p:cNvSpPr txBox="1"/>
          <p:nvPr>
            <p:ph idx="1" type="body"/>
          </p:nvPr>
        </p:nvSpPr>
        <p:spPr>
          <a:xfrm>
            <a:off x="839788" y="3977640"/>
            <a:ext cx="3931920" cy="200253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3200"/>
              <a:buNone/>
              <a:defRPr sz="32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descr="Tag=AccentColor&#10;Flavor=Light&#10;Target=FillAndLine" id="75" name="Google Shape;75;p23"/>
          <p:cNvSpPr/>
          <p:nvPr/>
        </p:nvSpPr>
        <p:spPr>
          <a:xfrm rot="5400000">
            <a:off x="2798064" y="3254143"/>
            <a:ext cx="4480560" cy="27432"/>
          </a:xfrm>
          <a:custGeom>
            <a:rect b="b" l="l" r="r" t="t"/>
            <a:pathLst>
              <a:path extrusionOk="0" fill="none" h="27432" w="448056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extrusionOk="0" h="27432" w="448056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cap="rnd" cmpd="sng" w="444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dk1"/>
              </a:buClr>
              <a:buSzPts val="5400"/>
              <a:buFont typeface="Arial"/>
              <a:buNone/>
              <a:defRPr b="0" i="0" sz="5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10000"/>
              </a:lnSpc>
              <a:spcBef>
                <a:spcPts val="10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10000"/>
              </a:lnSpc>
              <a:spcBef>
                <a:spcPts val="5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1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6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6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888888"/>
                </a:solidFill>
                <a:latin typeface="Arial"/>
                <a:ea typeface="Arial"/>
                <a:cs typeface="Arial"/>
                <a:sym typeface="Arial"/>
              </a:defRPr>
            </a:lvl1pPr>
            <a:lvl2pPr indent="0" lvl="1" marL="0" marR="0" rtl="0" algn="r">
              <a:spcBef>
                <a:spcPts val="0"/>
              </a:spcBef>
              <a:buNone/>
              <a:defRPr b="0" i="0" sz="1600" u="none" cap="none" strike="noStrike">
                <a:solidFill>
                  <a:srgbClr val="888888"/>
                </a:solidFill>
                <a:latin typeface="Arial"/>
                <a:ea typeface="Arial"/>
                <a:cs typeface="Arial"/>
                <a:sym typeface="Arial"/>
              </a:defRPr>
            </a:lvl2pPr>
            <a:lvl3pPr indent="0" lvl="2" marL="0" marR="0" rtl="0" algn="r">
              <a:spcBef>
                <a:spcPts val="0"/>
              </a:spcBef>
              <a:buNone/>
              <a:defRPr b="0" i="0" sz="1600" u="none" cap="none" strike="noStrike">
                <a:solidFill>
                  <a:srgbClr val="888888"/>
                </a:solidFill>
                <a:latin typeface="Arial"/>
                <a:ea typeface="Arial"/>
                <a:cs typeface="Arial"/>
                <a:sym typeface="Arial"/>
              </a:defRPr>
            </a:lvl3pPr>
            <a:lvl4pPr indent="0" lvl="3" marL="0" marR="0" rtl="0" algn="r">
              <a:spcBef>
                <a:spcPts val="0"/>
              </a:spcBef>
              <a:buNone/>
              <a:defRPr b="0" i="0" sz="1600" u="none" cap="none" strike="noStrike">
                <a:solidFill>
                  <a:srgbClr val="888888"/>
                </a:solidFill>
                <a:latin typeface="Arial"/>
                <a:ea typeface="Arial"/>
                <a:cs typeface="Arial"/>
                <a:sym typeface="Arial"/>
              </a:defRPr>
            </a:lvl4pPr>
            <a:lvl5pPr indent="0" lvl="4" marL="0" marR="0" rtl="0" algn="r">
              <a:spcBef>
                <a:spcPts val="0"/>
              </a:spcBef>
              <a:buNone/>
              <a:defRPr b="0" i="0" sz="1600" u="none" cap="none" strike="noStrike">
                <a:solidFill>
                  <a:srgbClr val="888888"/>
                </a:solidFill>
                <a:latin typeface="Arial"/>
                <a:ea typeface="Arial"/>
                <a:cs typeface="Arial"/>
                <a:sym typeface="Arial"/>
              </a:defRPr>
            </a:lvl5pPr>
            <a:lvl6pPr indent="0" lvl="5" marL="0" marR="0" rtl="0" algn="r">
              <a:spcBef>
                <a:spcPts val="0"/>
              </a:spcBef>
              <a:buNone/>
              <a:defRPr b="0" i="0" sz="1600" u="none" cap="none" strike="noStrike">
                <a:solidFill>
                  <a:srgbClr val="888888"/>
                </a:solidFill>
                <a:latin typeface="Arial"/>
                <a:ea typeface="Arial"/>
                <a:cs typeface="Arial"/>
                <a:sym typeface="Arial"/>
              </a:defRPr>
            </a:lvl6pPr>
            <a:lvl7pPr indent="0" lvl="6" marL="0" marR="0" rtl="0" algn="r">
              <a:spcBef>
                <a:spcPts val="0"/>
              </a:spcBef>
              <a:buNone/>
              <a:defRPr b="0" i="0" sz="1600" u="none" cap="none" strike="noStrike">
                <a:solidFill>
                  <a:srgbClr val="888888"/>
                </a:solidFill>
                <a:latin typeface="Arial"/>
                <a:ea typeface="Arial"/>
                <a:cs typeface="Arial"/>
                <a:sym typeface="Arial"/>
              </a:defRPr>
            </a:lvl7pPr>
            <a:lvl8pPr indent="0" lvl="7" marL="0" marR="0" rtl="0" algn="r">
              <a:spcBef>
                <a:spcPts val="0"/>
              </a:spcBef>
              <a:buNone/>
              <a:defRPr b="0" i="0" sz="1600" u="none" cap="none" strike="noStrike">
                <a:solidFill>
                  <a:srgbClr val="888888"/>
                </a:solidFill>
                <a:latin typeface="Arial"/>
                <a:ea typeface="Arial"/>
                <a:cs typeface="Arial"/>
                <a:sym typeface="Arial"/>
              </a:defRPr>
            </a:lvl8pPr>
            <a:lvl9pPr indent="0" lvl="8" marL="0" marR="0" rtl="0" algn="r">
              <a:spcBef>
                <a:spcPts val="0"/>
              </a:spcBef>
              <a:buNone/>
              <a:defRPr b="0" i="0" sz="16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93" name="Google Shape;93;p1"/>
          <p:cNvPicPr preferRelativeResize="0"/>
          <p:nvPr/>
        </p:nvPicPr>
        <p:blipFill rotWithShape="1">
          <a:blip r:embed="rId3">
            <a:alphaModFix/>
          </a:blip>
          <a:srcRect b="-1" l="0" r="-1" t="259"/>
          <a:stretch/>
        </p:blipFill>
        <p:spPr>
          <a:xfrm>
            <a:off x="13272" y="10"/>
            <a:ext cx="12188931" cy="6857990"/>
          </a:xfrm>
          <a:prstGeom prst="rect">
            <a:avLst/>
          </a:prstGeom>
          <a:noFill/>
          <a:ln>
            <a:noFill/>
          </a:ln>
        </p:spPr>
      </p:pic>
      <p:sp>
        <p:nvSpPr>
          <p:cNvPr id="94" name="Google Shape;94;p1"/>
          <p:cNvSpPr/>
          <p:nvPr/>
        </p:nvSpPr>
        <p:spPr>
          <a:xfrm>
            <a:off x="0" y="937549"/>
            <a:ext cx="12191999" cy="5058137"/>
          </a:xfrm>
          <a:prstGeom prst="rect">
            <a:avLst/>
          </a:prstGeom>
          <a:gradFill>
            <a:gsLst>
              <a:gs pos="0">
                <a:srgbClr val="000000">
                  <a:alpha val="0"/>
                </a:srgbClr>
              </a:gs>
              <a:gs pos="20000">
                <a:srgbClr val="000000">
                  <a:alpha val="14901"/>
                </a:srgbClr>
              </a:gs>
              <a:gs pos="50000">
                <a:srgbClr val="000000">
                  <a:alpha val="29803"/>
                </a:srgbClr>
              </a:gs>
              <a:gs pos="80000">
                <a:srgbClr val="000000">
                  <a:alpha val="14901"/>
                </a:srgbClr>
              </a:gs>
              <a:gs pos="100000">
                <a:srgbClr val="000000">
                  <a:alpha val="0"/>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1"/>
          <p:cNvSpPr txBox="1"/>
          <p:nvPr>
            <p:ph type="ctrTitle"/>
          </p:nvPr>
        </p:nvSpPr>
        <p:spPr>
          <a:xfrm>
            <a:off x="1524000" y="1122363"/>
            <a:ext cx="9144000" cy="306324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lt1"/>
              </a:buClr>
              <a:buSzPts val="10800"/>
              <a:buFont typeface="Arial"/>
              <a:buNone/>
            </a:pPr>
            <a:r>
              <a:rPr lang="en-US" sz="10800">
                <a:solidFill>
                  <a:schemeClr val="lt1"/>
                </a:solidFill>
              </a:rPr>
              <a:t>iOS apps DEMO</a:t>
            </a:r>
            <a:endParaRPr/>
          </a:p>
        </p:txBody>
      </p:sp>
      <p:sp>
        <p:nvSpPr>
          <p:cNvPr id="96" name="Google Shape;96;p1"/>
          <p:cNvSpPr txBox="1"/>
          <p:nvPr>
            <p:ph idx="1" type="subTitle"/>
          </p:nvPr>
        </p:nvSpPr>
        <p:spPr>
          <a:xfrm>
            <a:off x="1527048" y="4599432"/>
            <a:ext cx="9144000" cy="1536192"/>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Clr>
                <a:schemeClr val="lt1"/>
              </a:buClr>
              <a:buSzPts val="3200"/>
              <a:buNone/>
            </a:pPr>
            <a:r>
              <a:rPr lang="en-US" sz="3200">
                <a:solidFill>
                  <a:schemeClr val="lt1"/>
                </a:solidFill>
              </a:rPr>
              <a:t>Presentation of two iOS projects developed for learning purposes</a:t>
            </a:r>
            <a:endParaRPr/>
          </a:p>
        </p:txBody>
      </p:sp>
      <p:sp>
        <p:nvSpPr>
          <p:cNvPr id="97" name="Google Shape;97;p1"/>
          <p:cNvSpPr/>
          <p:nvPr/>
        </p:nvSpPr>
        <p:spPr>
          <a:xfrm>
            <a:off x="3974206" y="436862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lt1"/>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10"/>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997AE0"/>
              </a:buClr>
              <a:buSzPts val="6000"/>
              <a:buFont typeface="Arial"/>
              <a:buNone/>
            </a:pPr>
            <a:r>
              <a:rPr lang="en-US" sz="6000">
                <a:solidFill>
                  <a:srgbClr val="997AE0"/>
                </a:solidFill>
              </a:rPr>
              <a:t>Chitter-Chatter</a:t>
            </a:r>
            <a:endParaRPr/>
          </a:p>
        </p:txBody>
      </p:sp>
      <p:sp>
        <p:nvSpPr>
          <p:cNvPr id="174" name="Google Shape;174;p10"/>
          <p:cNvSpPr/>
          <p:nvPr/>
        </p:nvSpPr>
        <p:spPr>
          <a:xfrm>
            <a:off x="4371092" y="1557877"/>
            <a:ext cx="18288" cy="3749040"/>
          </a:xfrm>
          <a:custGeom>
            <a:rect b="b" l="l" r="r" t="t"/>
            <a:pathLst>
              <a:path extrusionOk="0" fill="none" h="3749040" w="18288">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extrusionOk="0" h="3749040" w="18288">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C19B2B"/>
          </a:solidFill>
          <a:ln cap="flat" cmpd="sng" w="34925">
            <a:solidFill>
              <a:srgbClr val="C19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5" name="Google Shape;175;p10"/>
          <p:cNvSpPr txBox="1"/>
          <p:nvPr>
            <p:ph idx="1" type="body"/>
          </p:nvPr>
        </p:nvSpPr>
        <p:spPr>
          <a:xfrm>
            <a:off x="7756989" y="1238305"/>
            <a:ext cx="3903845" cy="1871123"/>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3600"/>
              <a:buNone/>
            </a:pPr>
            <a:r>
              <a:rPr b="1" lang="en-US" sz="3600"/>
              <a:t>🡨 Play the video.</a:t>
            </a:r>
            <a:endParaRPr/>
          </a:p>
          <a:p>
            <a:pPr indent="0" lvl="0" marL="0" rtl="0" algn="l">
              <a:lnSpc>
                <a:spcPct val="110000"/>
              </a:lnSpc>
              <a:spcBef>
                <a:spcPts val="1000"/>
              </a:spcBef>
              <a:spcAft>
                <a:spcPts val="0"/>
              </a:spcAft>
              <a:buClr>
                <a:schemeClr val="dk1"/>
              </a:buClr>
              <a:buSzPts val="3600"/>
              <a:buNone/>
            </a:pPr>
            <a:r>
              <a:rPr b="1" lang="en-US" sz="3600"/>
              <a:t>Chitter-Chatter was inspired by Flash Chat, an internet-based messaging app resembling WhatsApp. I have Firebase Firestore as a backend database to store and retrieve messages from the cloud.</a:t>
            </a:r>
            <a:endParaRPr/>
          </a:p>
        </p:txBody>
      </p:sp>
      <p:pic>
        <p:nvPicPr>
          <p:cNvPr descr="Chitter-Chatter_demo" id="176" name="Google Shape;176;p10"/>
          <p:cNvPicPr preferRelativeResize="0"/>
          <p:nvPr/>
        </p:nvPicPr>
        <p:blipFill rotWithShape="1">
          <a:blip r:embed="rId3">
            <a:alphaModFix/>
          </a:blip>
          <a:srcRect b="0" l="0" r="0" t="0"/>
          <a:stretch/>
        </p:blipFill>
        <p:spPr>
          <a:xfrm>
            <a:off x="3489927" y="353241"/>
            <a:ext cx="3745196" cy="63924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11"/>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11"/>
          <p:cNvSpPr txBox="1"/>
          <p:nvPr>
            <p:ph type="title"/>
          </p:nvPr>
        </p:nvSpPr>
        <p:spPr>
          <a:xfrm>
            <a:off x="7998581" y="643467"/>
            <a:ext cx="3562483" cy="356924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800"/>
              <a:buFont typeface="Arial"/>
              <a:buNone/>
            </a:pPr>
            <a:r>
              <a:rPr lang="en-US" sz="5800"/>
              <a:t>Main storyboard</a:t>
            </a:r>
            <a:endParaRPr/>
          </a:p>
        </p:txBody>
      </p:sp>
      <p:sp>
        <p:nvSpPr>
          <p:cNvPr id="184" name="Google Shape;184;p11"/>
          <p:cNvSpPr/>
          <p:nvPr/>
        </p:nvSpPr>
        <p:spPr>
          <a:xfrm>
            <a:off x="8005874" y="4409267"/>
            <a:ext cx="3242551" cy="27432"/>
          </a:xfrm>
          <a:custGeom>
            <a:rect b="b" l="l" r="r" t="t"/>
            <a:pathLst>
              <a:path extrusionOk="0" fill="none" h="27432" w="3242551">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extrusionOk="0" h="27432" w="3242551">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C19B2B"/>
          </a:solidFill>
          <a:ln cap="rnd" cmpd="sng" w="38100">
            <a:solidFill>
              <a:srgbClr val="C19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5" name="Google Shape;185;p11"/>
          <p:cNvPicPr preferRelativeResize="0"/>
          <p:nvPr/>
        </p:nvPicPr>
        <p:blipFill rotWithShape="1">
          <a:blip r:embed="rId3">
            <a:alphaModFix/>
          </a:blip>
          <a:srcRect b="0" l="7093" r="11364" t="0"/>
          <a:stretch/>
        </p:blipFill>
        <p:spPr>
          <a:xfrm>
            <a:off x="943575" y="572166"/>
            <a:ext cx="6727760" cy="57136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1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12"/>
          <p:cNvSpPr txBox="1"/>
          <p:nvPr>
            <p:ph type="title"/>
          </p:nvPr>
        </p:nvSpPr>
        <p:spPr>
          <a:xfrm>
            <a:off x="4797501" y="329184"/>
            <a:ext cx="6658184" cy="178308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9D2AA6"/>
              </a:buClr>
              <a:buSzPts val="7200"/>
              <a:buFont typeface="Arial"/>
              <a:buNone/>
            </a:pPr>
            <a:r>
              <a:rPr lang="en-US" sz="7200">
                <a:solidFill>
                  <a:srgbClr val="9D2AA6"/>
                </a:solidFill>
              </a:rPr>
              <a:t>Things I have worked on</a:t>
            </a:r>
            <a:endParaRPr sz="7200">
              <a:solidFill>
                <a:srgbClr val="9D2AA6"/>
              </a:solidFill>
            </a:endParaRPr>
          </a:p>
        </p:txBody>
      </p:sp>
      <p:sp>
        <p:nvSpPr>
          <p:cNvPr id="192" name="Google Shape;192;p12"/>
          <p:cNvSpPr/>
          <p:nvPr/>
        </p:nvSpPr>
        <p:spPr>
          <a:xfrm>
            <a:off x="4797494" y="2395728"/>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19B2B"/>
          </a:solidFill>
          <a:ln cap="rnd" cmpd="sng" w="38100">
            <a:solidFill>
              <a:srgbClr val="C19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12"/>
          <p:cNvSpPr txBox="1"/>
          <p:nvPr>
            <p:ph idx="1" type="body"/>
          </p:nvPr>
        </p:nvSpPr>
        <p:spPr>
          <a:xfrm>
            <a:off x="4642537" y="2533248"/>
            <a:ext cx="7598482" cy="421466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757"/>
              <a:buChar char="•"/>
            </a:pPr>
            <a:r>
              <a:rPr b="1" lang="en-US" sz="1757"/>
              <a:t>Integration of third party libraries with Cocoapods and Swift Package Manager.</a:t>
            </a:r>
            <a:endParaRPr/>
          </a:p>
          <a:p>
            <a:pPr indent="-228600" lvl="0" marL="228600" rtl="0" algn="l">
              <a:lnSpc>
                <a:spcPct val="90000"/>
              </a:lnSpc>
              <a:spcBef>
                <a:spcPts val="1000"/>
              </a:spcBef>
              <a:spcAft>
                <a:spcPts val="0"/>
              </a:spcAft>
              <a:buClr>
                <a:schemeClr val="dk1"/>
              </a:buClr>
              <a:buSzPts val="1757"/>
              <a:buChar char="•"/>
            </a:pPr>
            <a:r>
              <a:rPr b="1" lang="en-US" sz="1757"/>
              <a:t>Storage data in the cloud using Firebase Firestore.</a:t>
            </a:r>
            <a:endParaRPr/>
          </a:p>
          <a:p>
            <a:pPr indent="-228600" lvl="0" marL="228600" rtl="0" algn="l">
              <a:lnSpc>
                <a:spcPct val="90000"/>
              </a:lnSpc>
              <a:spcBef>
                <a:spcPts val="1000"/>
              </a:spcBef>
              <a:spcAft>
                <a:spcPts val="0"/>
              </a:spcAft>
              <a:buClr>
                <a:schemeClr val="dk1"/>
              </a:buClr>
              <a:buSzPts val="1757"/>
              <a:buChar char="•"/>
            </a:pPr>
            <a:r>
              <a:rPr b="1" lang="en-US" sz="1757"/>
              <a:t>Writing queries and sort the Firebase database.</a:t>
            </a:r>
            <a:endParaRPr/>
          </a:p>
          <a:p>
            <a:pPr indent="-228600" lvl="0" marL="228600" rtl="0" algn="l">
              <a:lnSpc>
                <a:spcPct val="90000"/>
              </a:lnSpc>
              <a:spcBef>
                <a:spcPts val="1000"/>
              </a:spcBef>
              <a:spcAft>
                <a:spcPts val="0"/>
              </a:spcAft>
              <a:buClr>
                <a:schemeClr val="dk1"/>
              </a:buClr>
              <a:buSzPts val="1757"/>
              <a:buChar char="•"/>
            </a:pPr>
            <a:r>
              <a:rPr b="1" lang="en-US" sz="1757"/>
              <a:t>Firebase for user authentication, registration and login.</a:t>
            </a:r>
            <a:endParaRPr/>
          </a:p>
          <a:p>
            <a:pPr indent="-228600" lvl="0" marL="228600" rtl="0" algn="l">
              <a:lnSpc>
                <a:spcPct val="90000"/>
              </a:lnSpc>
              <a:spcBef>
                <a:spcPts val="1000"/>
              </a:spcBef>
              <a:spcAft>
                <a:spcPts val="0"/>
              </a:spcAft>
              <a:buClr>
                <a:schemeClr val="dk1"/>
              </a:buClr>
              <a:buSzPts val="1757"/>
              <a:buChar char="•"/>
            </a:pPr>
            <a:r>
              <a:rPr b="1" lang="en-US" sz="1757"/>
              <a:t>UITableViews and how to set their data sources and delegates.</a:t>
            </a:r>
            <a:endParaRPr/>
          </a:p>
          <a:p>
            <a:pPr indent="-228600" lvl="0" marL="228600" rtl="0" algn="l">
              <a:lnSpc>
                <a:spcPct val="90000"/>
              </a:lnSpc>
              <a:spcBef>
                <a:spcPts val="1000"/>
              </a:spcBef>
              <a:spcAft>
                <a:spcPts val="0"/>
              </a:spcAft>
              <a:buClr>
                <a:schemeClr val="dk1"/>
              </a:buClr>
              <a:buSzPts val="1757"/>
              <a:buChar char="•"/>
            </a:pPr>
            <a:r>
              <a:rPr b="1" lang="en-US" sz="1757"/>
              <a:t>Creating custom views using .xib files to modify native design components.</a:t>
            </a:r>
            <a:endParaRPr/>
          </a:p>
          <a:p>
            <a:pPr indent="-228600" lvl="0" marL="228600" rtl="0" algn="l">
              <a:lnSpc>
                <a:spcPct val="90000"/>
              </a:lnSpc>
              <a:spcBef>
                <a:spcPts val="1000"/>
              </a:spcBef>
              <a:spcAft>
                <a:spcPts val="0"/>
              </a:spcAft>
              <a:buClr>
                <a:schemeClr val="dk1"/>
              </a:buClr>
              <a:buSzPts val="1757"/>
              <a:buChar char="•"/>
            </a:pPr>
            <a:r>
              <a:rPr b="1" lang="en-US" sz="1757"/>
              <a:t>View Controllers in a Navigation Controller and the navigation stack.</a:t>
            </a:r>
            <a:endParaRPr/>
          </a:p>
          <a:p>
            <a:pPr indent="-228600" lvl="0" marL="228600" rtl="0" algn="l">
              <a:lnSpc>
                <a:spcPct val="90000"/>
              </a:lnSpc>
              <a:spcBef>
                <a:spcPts val="1000"/>
              </a:spcBef>
              <a:spcAft>
                <a:spcPts val="0"/>
              </a:spcAft>
              <a:buClr>
                <a:schemeClr val="dk1"/>
              </a:buClr>
              <a:buSzPts val="1757"/>
              <a:buChar char="•"/>
            </a:pPr>
            <a:r>
              <a:rPr b="1" lang="en-US" sz="1757"/>
              <a:t>Creating a constants file and using static properties to store Strings and other constants.</a:t>
            </a:r>
            <a:endParaRPr/>
          </a:p>
          <a:p>
            <a:pPr indent="-228600" lvl="0" marL="228600" rtl="0" algn="l">
              <a:lnSpc>
                <a:spcPct val="90000"/>
              </a:lnSpc>
              <a:spcBef>
                <a:spcPts val="1000"/>
              </a:spcBef>
              <a:spcAft>
                <a:spcPts val="0"/>
              </a:spcAft>
              <a:buClr>
                <a:schemeClr val="dk1"/>
              </a:buClr>
              <a:buSzPts val="1757"/>
              <a:buChar char="•"/>
            </a:pPr>
            <a:r>
              <a:rPr b="1" lang="en-US" sz="1757"/>
              <a:t>Creating animations using loops.</a:t>
            </a:r>
            <a:endParaRPr/>
          </a:p>
          <a:p>
            <a:pPr indent="-228600" lvl="0" marL="228600" rtl="0" algn="l">
              <a:lnSpc>
                <a:spcPct val="90000"/>
              </a:lnSpc>
              <a:spcBef>
                <a:spcPts val="1000"/>
              </a:spcBef>
              <a:spcAft>
                <a:spcPts val="0"/>
              </a:spcAft>
              <a:buClr>
                <a:schemeClr val="dk1"/>
              </a:buClr>
              <a:buSzPts val="1757"/>
              <a:buChar char="•"/>
            </a:pPr>
            <a:r>
              <a:rPr b="1" lang="en-US" sz="1757"/>
              <a:t>App Lifecycle and how to use viewWillAppear or viewWillDisappear</a:t>
            </a:r>
            <a:endParaRPr b="1" sz="1757"/>
          </a:p>
          <a:p>
            <a:pPr indent="-228600" lvl="0" marL="228600" rtl="0" algn="l">
              <a:lnSpc>
                <a:spcPct val="90000"/>
              </a:lnSpc>
              <a:spcBef>
                <a:spcPts val="1000"/>
              </a:spcBef>
              <a:spcAft>
                <a:spcPts val="0"/>
              </a:spcAft>
              <a:buClr>
                <a:schemeClr val="dk1"/>
              </a:buClr>
              <a:buSzPts val="1757"/>
              <a:buChar char="•"/>
            </a:pPr>
            <a:r>
              <a:rPr b="1" lang="en-US" sz="1757"/>
              <a:t>Segues for navigation.</a:t>
            </a:r>
            <a:endParaRPr/>
          </a:p>
          <a:p>
            <a:pPr indent="-164020" lvl="0" marL="228600" rtl="0" algn="l">
              <a:lnSpc>
                <a:spcPct val="90000"/>
              </a:lnSpc>
              <a:spcBef>
                <a:spcPts val="1000"/>
              </a:spcBef>
              <a:spcAft>
                <a:spcPts val="0"/>
              </a:spcAft>
              <a:buClr>
                <a:schemeClr val="dk1"/>
              </a:buClr>
              <a:buSzPts val="1017"/>
              <a:buNone/>
            </a:pPr>
            <a:r>
              <a:t/>
            </a:r>
            <a:endParaRPr b="1" sz="1017"/>
          </a:p>
        </p:txBody>
      </p:sp>
      <p:pic>
        <p:nvPicPr>
          <p:cNvPr id="194" name="Google Shape;194;p12"/>
          <p:cNvPicPr preferRelativeResize="0"/>
          <p:nvPr/>
        </p:nvPicPr>
        <p:blipFill rotWithShape="1">
          <a:blip r:embed="rId3">
            <a:alphaModFix/>
          </a:blip>
          <a:srcRect b="0" l="0" r="0" t="0"/>
          <a:stretch/>
        </p:blipFill>
        <p:spPr>
          <a:xfrm>
            <a:off x="320040" y="329184"/>
            <a:ext cx="4014216" cy="3783397"/>
          </a:xfrm>
          <a:prstGeom prst="rect">
            <a:avLst/>
          </a:prstGeom>
          <a:noFill/>
          <a:ln>
            <a:noFill/>
          </a:ln>
        </p:spPr>
      </p:pic>
      <p:pic>
        <p:nvPicPr>
          <p:cNvPr id="195" name="Google Shape;195;p12"/>
          <p:cNvPicPr preferRelativeResize="0"/>
          <p:nvPr/>
        </p:nvPicPr>
        <p:blipFill rotWithShape="1">
          <a:blip r:embed="rId4">
            <a:alphaModFix/>
          </a:blip>
          <a:srcRect b="0" l="0" r="0" t="0"/>
          <a:stretch/>
        </p:blipFill>
        <p:spPr>
          <a:xfrm>
            <a:off x="207024" y="4329902"/>
            <a:ext cx="4487579" cy="21989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860"/>
              <a:buFont typeface="Arial"/>
              <a:buNone/>
            </a:pPr>
            <a:r>
              <a:rPr lang="en-US" sz="4860"/>
              <a:t>Next steps in preparation of the prototype development </a:t>
            </a:r>
            <a:endParaRPr sz="4860"/>
          </a:p>
        </p:txBody>
      </p:sp>
      <p:sp>
        <p:nvSpPr>
          <p:cNvPr id="201" name="Google Shape;201;p13"/>
          <p:cNvSpPr txBox="1"/>
          <p:nvPr>
            <p:ph idx="1" type="body"/>
          </p:nvPr>
        </p:nvSpPr>
        <p:spPr>
          <a:xfrm>
            <a:off x="838200" y="2651746"/>
            <a:ext cx="10515600" cy="3340852"/>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3600"/>
              <a:buChar char="•"/>
            </a:pPr>
            <a:r>
              <a:rPr b="1" lang="en-US" sz="3600"/>
              <a:t>Working on more iOS applications to sharpen the skills just apprehended</a:t>
            </a:r>
            <a:endParaRPr/>
          </a:p>
          <a:p>
            <a:pPr indent="-228600" lvl="0" marL="228600" rtl="0" algn="l">
              <a:lnSpc>
                <a:spcPct val="110000"/>
              </a:lnSpc>
              <a:spcBef>
                <a:spcPts val="1000"/>
              </a:spcBef>
              <a:spcAft>
                <a:spcPts val="0"/>
              </a:spcAft>
              <a:buClr>
                <a:schemeClr val="dk1"/>
              </a:buClr>
              <a:buSzPts val="3600"/>
              <a:buChar char="•"/>
            </a:pPr>
            <a:r>
              <a:rPr b="1" lang="en-US" sz="3600"/>
              <a:t>Practicing programming with Swift to learn better aspects such as closures</a:t>
            </a:r>
            <a:endParaRPr/>
          </a:p>
          <a:p>
            <a:pPr indent="-228600" lvl="0" marL="228600" rtl="0" algn="l">
              <a:lnSpc>
                <a:spcPct val="110000"/>
              </a:lnSpc>
              <a:spcBef>
                <a:spcPts val="1000"/>
              </a:spcBef>
              <a:spcAft>
                <a:spcPts val="0"/>
              </a:spcAft>
              <a:buClr>
                <a:schemeClr val="dk1"/>
              </a:buClr>
              <a:buSzPts val="3600"/>
              <a:buChar char="•"/>
            </a:pPr>
            <a:r>
              <a:rPr b="1" lang="en-US" sz="3600"/>
              <a:t>Revising Python </a:t>
            </a:r>
            <a:endParaRPr/>
          </a:p>
          <a:p>
            <a:pPr indent="-228600" lvl="0" marL="228600" rtl="0" algn="l">
              <a:lnSpc>
                <a:spcPct val="110000"/>
              </a:lnSpc>
              <a:spcBef>
                <a:spcPts val="1000"/>
              </a:spcBef>
              <a:spcAft>
                <a:spcPts val="0"/>
              </a:spcAft>
              <a:buClr>
                <a:schemeClr val="dk1"/>
              </a:buClr>
              <a:buSzPts val="3600"/>
              <a:buChar char="•"/>
            </a:pPr>
            <a:r>
              <a:rPr b="1" lang="en-US" sz="3600"/>
              <a:t>Researching on ML and NLP</a:t>
            </a:r>
            <a:endParaRPr/>
          </a:p>
          <a:p>
            <a:pPr indent="0" lvl="0" marL="0" rtl="0" algn="l">
              <a:lnSpc>
                <a:spcPct val="110000"/>
              </a:lnSpc>
              <a:spcBef>
                <a:spcPts val="1000"/>
              </a:spcBef>
              <a:spcAft>
                <a:spcPts val="0"/>
              </a:spcAft>
              <a:buClr>
                <a:schemeClr val="dk1"/>
              </a:buClr>
              <a:buSzPts val="3600"/>
              <a:buNone/>
            </a:pPr>
            <a:r>
              <a:t/>
            </a:r>
            <a:endParaRPr b="1"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 name="Shape 101"/>
        <p:cNvGrpSpPr/>
        <p:nvPr/>
      </p:nvGrpSpPr>
      <p:grpSpPr>
        <a:xfrm>
          <a:off x="0" y="0"/>
          <a:ext cx="0" cy="0"/>
          <a:chOff x="0" y="0"/>
          <a:chExt cx="0" cy="0"/>
        </a:xfrm>
      </p:grpSpPr>
      <p:sp>
        <p:nvSpPr>
          <p:cNvPr id="102" name="Google Shape;102;p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3" name="Google Shape;103;p2"/>
          <p:cNvSpPr/>
          <p:nvPr/>
        </p:nvSpPr>
        <p:spPr>
          <a:xfrm>
            <a:off x="575564" y="493776"/>
            <a:ext cx="11040872" cy="5722227"/>
          </a:xfrm>
          <a:custGeom>
            <a:rect b="b" l="l" r="r" t="t"/>
            <a:pathLst>
              <a:path extrusionOk="0" fill="none" h="5722227" w="11040872">
                <a:moveTo>
                  <a:pt x="0" y="594482"/>
                </a:moveTo>
                <a:cubicBezTo>
                  <a:pt x="15746" y="210853"/>
                  <a:pt x="238566" y="-49047"/>
                  <a:pt x="594482" y="0"/>
                </a:cubicBezTo>
                <a:cubicBezTo>
                  <a:pt x="794518" y="-29056"/>
                  <a:pt x="1056835" y="31998"/>
                  <a:pt x="1448314" y="0"/>
                </a:cubicBezTo>
                <a:cubicBezTo>
                  <a:pt x="1839793" y="-31998"/>
                  <a:pt x="1717857" y="10568"/>
                  <a:pt x="1908070" y="0"/>
                </a:cubicBezTo>
                <a:cubicBezTo>
                  <a:pt x="2098283" y="-10568"/>
                  <a:pt x="2377757" y="-10377"/>
                  <a:pt x="2564864" y="0"/>
                </a:cubicBezTo>
                <a:cubicBezTo>
                  <a:pt x="2751971" y="10377"/>
                  <a:pt x="3048766" y="25570"/>
                  <a:pt x="3320177" y="0"/>
                </a:cubicBezTo>
                <a:cubicBezTo>
                  <a:pt x="3591588" y="-25570"/>
                  <a:pt x="3890997" y="-35762"/>
                  <a:pt x="4174009" y="0"/>
                </a:cubicBezTo>
                <a:cubicBezTo>
                  <a:pt x="4457021" y="35762"/>
                  <a:pt x="4687341" y="20239"/>
                  <a:pt x="4929322" y="0"/>
                </a:cubicBezTo>
                <a:cubicBezTo>
                  <a:pt x="5171303" y="-20239"/>
                  <a:pt x="5520807" y="-10743"/>
                  <a:pt x="5783154" y="0"/>
                </a:cubicBezTo>
                <a:cubicBezTo>
                  <a:pt x="6045501" y="10743"/>
                  <a:pt x="6171473" y="-14245"/>
                  <a:pt x="6538466" y="0"/>
                </a:cubicBezTo>
                <a:cubicBezTo>
                  <a:pt x="6905459" y="14245"/>
                  <a:pt x="6859386" y="-15798"/>
                  <a:pt x="6998222" y="0"/>
                </a:cubicBezTo>
                <a:cubicBezTo>
                  <a:pt x="7137058" y="15798"/>
                  <a:pt x="7493034" y="17684"/>
                  <a:pt x="7753535" y="0"/>
                </a:cubicBezTo>
                <a:cubicBezTo>
                  <a:pt x="8014036" y="-17684"/>
                  <a:pt x="8093734" y="-5742"/>
                  <a:pt x="8311810" y="0"/>
                </a:cubicBezTo>
                <a:cubicBezTo>
                  <a:pt x="8529886" y="5742"/>
                  <a:pt x="8549001" y="8497"/>
                  <a:pt x="8771566" y="0"/>
                </a:cubicBezTo>
                <a:cubicBezTo>
                  <a:pt x="8994131" y="-8497"/>
                  <a:pt x="8987828" y="-849"/>
                  <a:pt x="9132802" y="0"/>
                </a:cubicBezTo>
                <a:cubicBezTo>
                  <a:pt x="9277776" y="849"/>
                  <a:pt x="9415114" y="-11551"/>
                  <a:pt x="9592558" y="0"/>
                </a:cubicBezTo>
                <a:cubicBezTo>
                  <a:pt x="9770002" y="11551"/>
                  <a:pt x="10181650" y="-41772"/>
                  <a:pt x="10446390" y="0"/>
                </a:cubicBezTo>
                <a:cubicBezTo>
                  <a:pt x="10835046" y="-41554"/>
                  <a:pt x="11056788" y="252696"/>
                  <a:pt x="11040872" y="594482"/>
                </a:cubicBezTo>
                <a:cubicBezTo>
                  <a:pt x="11043504" y="949757"/>
                  <a:pt x="11021866" y="1151453"/>
                  <a:pt x="11040872" y="1332756"/>
                </a:cubicBezTo>
                <a:cubicBezTo>
                  <a:pt x="11059878" y="1514059"/>
                  <a:pt x="11068100" y="1802860"/>
                  <a:pt x="11040872" y="2071031"/>
                </a:cubicBezTo>
                <a:cubicBezTo>
                  <a:pt x="11013644" y="2339203"/>
                  <a:pt x="11032418" y="2442705"/>
                  <a:pt x="11040872" y="2627974"/>
                </a:cubicBezTo>
                <a:cubicBezTo>
                  <a:pt x="11049326" y="2813243"/>
                  <a:pt x="11063609" y="3012513"/>
                  <a:pt x="11040872" y="3366249"/>
                </a:cubicBezTo>
                <a:cubicBezTo>
                  <a:pt x="11018135" y="3719985"/>
                  <a:pt x="11016901" y="3727349"/>
                  <a:pt x="11040872" y="3923192"/>
                </a:cubicBezTo>
                <a:cubicBezTo>
                  <a:pt x="11064843" y="4119035"/>
                  <a:pt x="11006950" y="4790605"/>
                  <a:pt x="11040872" y="5127745"/>
                </a:cubicBezTo>
                <a:cubicBezTo>
                  <a:pt x="11056495" y="5431543"/>
                  <a:pt x="10805033" y="5712114"/>
                  <a:pt x="10446390" y="5722227"/>
                </a:cubicBezTo>
                <a:cubicBezTo>
                  <a:pt x="10354097" y="5715080"/>
                  <a:pt x="10214750" y="5743729"/>
                  <a:pt x="9986634" y="5722227"/>
                </a:cubicBezTo>
                <a:cubicBezTo>
                  <a:pt x="9758518" y="5700725"/>
                  <a:pt x="9314174" y="5689111"/>
                  <a:pt x="9132802" y="5722227"/>
                </a:cubicBezTo>
                <a:cubicBezTo>
                  <a:pt x="8951430" y="5755343"/>
                  <a:pt x="8857182" y="5714580"/>
                  <a:pt x="8771566" y="5722227"/>
                </a:cubicBezTo>
                <a:cubicBezTo>
                  <a:pt x="8685950" y="5729874"/>
                  <a:pt x="8346042" y="5748953"/>
                  <a:pt x="8114772" y="5722227"/>
                </a:cubicBezTo>
                <a:cubicBezTo>
                  <a:pt x="7883502" y="5695501"/>
                  <a:pt x="7746868" y="5746487"/>
                  <a:pt x="7556497" y="5722227"/>
                </a:cubicBezTo>
                <a:cubicBezTo>
                  <a:pt x="7366127" y="5697967"/>
                  <a:pt x="7202924" y="5748709"/>
                  <a:pt x="6998222" y="5722227"/>
                </a:cubicBezTo>
                <a:cubicBezTo>
                  <a:pt x="6793521" y="5695745"/>
                  <a:pt x="6669169" y="5749243"/>
                  <a:pt x="6439947" y="5722227"/>
                </a:cubicBezTo>
                <a:cubicBezTo>
                  <a:pt x="6210725" y="5695211"/>
                  <a:pt x="6188382" y="5721246"/>
                  <a:pt x="6078711" y="5722227"/>
                </a:cubicBezTo>
                <a:cubicBezTo>
                  <a:pt x="5969040" y="5723208"/>
                  <a:pt x="5527862" y="5683728"/>
                  <a:pt x="5224879" y="5722227"/>
                </a:cubicBezTo>
                <a:cubicBezTo>
                  <a:pt x="4921896" y="5760726"/>
                  <a:pt x="4729422" y="5692801"/>
                  <a:pt x="4371047" y="5722227"/>
                </a:cubicBezTo>
                <a:cubicBezTo>
                  <a:pt x="4012672" y="5751653"/>
                  <a:pt x="4105017" y="5723347"/>
                  <a:pt x="4009810" y="5722227"/>
                </a:cubicBezTo>
                <a:cubicBezTo>
                  <a:pt x="3914603" y="5721107"/>
                  <a:pt x="3645009" y="5723324"/>
                  <a:pt x="3550054" y="5722227"/>
                </a:cubicBezTo>
                <a:cubicBezTo>
                  <a:pt x="3455099" y="5721130"/>
                  <a:pt x="3124597" y="5727159"/>
                  <a:pt x="2893261" y="5722227"/>
                </a:cubicBezTo>
                <a:cubicBezTo>
                  <a:pt x="2661925" y="5717295"/>
                  <a:pt x="2343077" y="5701539"/>
                  <a:pt x="2137948" y="5722227"/>
                </a:cubicBezTo>
                <a:cubicBezTo>
                  <a:pt x="1932819" y="5742915"/>
                  <a:pt x="1693233" y="5733214"/>
                  <a:pt x="1579673" y="5722227"/>
                </a:cubicBezTo>
                <a:cubicBezTo>
                  <a:pt x="1466114" y="5711240"/>
                  <a:pt x="1044435" y="5724184"/>
                  <a:pt x="594482" y="5722227"/>
                </a:cubicBezTo>
                <a:cubicBezTo>
                  <a:pt x="328734" y="5686479"/>
                  <a:pt x="-66657" y="5424823"/>
                  <a:pt x="0" y="5127745"/>
                </a:cubicBezTo>
                <a:cubicBezTo>
                  <a:pt x="-35087" y="4972394"/>
                  <a:pt x="-19370" y="4652638"/>
                  <a:pt x="0" y="4389471"/>
                </a:cubicBezTo>
                <a:cubicBezTo>
                  <a:pt x="19370" y="4126304"/>
                  <a:pt x="-21113" y="3933106"/>
                  <a:pt x="0" y="3787194"/>
                </a:cubicBezTo>
                <a:cubicBezTo>
                  <a:pt x="21113" y="3641282"/>
                  <a:pt x="19216" y="3402544"/>
                  <a:pt x="0" y="3139585"/>
                </a:cubicBezTo>
                <a:cubicBezTo>
                  <a:pt x="-19216" y="2876626"/>
                  <a:pt x="-14413" y="2787638"/>
                  <a:pt x="0" y="2582642"/>
                </a:cubicBezTo>
                <a:cubicBezTo>
                  <a:pt x="14413" y="2377646"/>
                  <a:pt x="33464" y="2134599"/>
                  <a:pt x="0" y="1844367"/>
                </a:cubicBezTo>
                <a:cubicBezTo>
                  <a:pt x="-33464" y="1554136"/>
                  <a:pt x="25477" y="1493251"/>
                  <a:pt x="0" y="1332756"/>
                </a:cubicBezTo>
                <a:cubicBezTo>
                  <a:pt x="-25477" y="1172261"/>
                  <a:pt x="17540" y="876667"/>
                  <a:pt x="0" y="594482"/>
                </a:cubicBezTo>
                <a:close/>
              </a:path>
              <a:path extrusionOk="0" h="5722227" w="11040872">
                <a:moveTo>
                  <a:pt x="0" y="594482"/>
                </a:moveTo>
                <a:cubicBezTo>
                  <a:pt x="-37935" y="242760"/>
                  <a:pt x="194077" y="27054"/>
                  <a:pt x="594482" y="0"/>
                </a:cubicBezTo>
                <a:cubicBezTo>
                  <a:pt x="773932" y="-24550"/>
                  <a:pt x="1057890" y="25913"/>
                  <a:pt x="1448314" y="0"/>
                </a:cubicBezTo>
                <a:cubicBezTo>
                  <a:pt x="1838738" y="-25913"/>
                  <a:pt x="1797328" y="9502"/>
                  <a:pt x="2006589" y="0"/>
                </a:cubicBezTo>
                <a:cubicBezTo>
                  <a:pt x="2215851" y="-9502"/>
                  <a:pt x="2305839" y="-2636"/>
                  <a:pt x="2466345" y="0"/>
                </a:cubicBezTo>
                <a:cubicBezTo>
                  <a:pt x="2626851" y="2636"/>
                  <a:pt x="3037147" y="20740"/>
                  <a:pt x="3221657" y="0"/>
                </a:cubicBezTo>
                <a:cubicBezTo>
                  <a:pt x="3406167" y="-20740"/>
                  <a:pt x="3611889" y="-6653"/>
                  <a:pt x="3779932" y="0"/>
                </a:cubicBezTo>
                <a:cubicBezTo>
                  <a:pt x="3947975" y="6653"/>
                  <a:pt x="4422439" y="33567"/>
                  <a:pt x="4633764" y="0"/>
                </a:cubicBezTo>
                <a:cubicBezTo>
                  <a:pt x="4845089" y="-33567"/>
                  <a:pt x="4901367" y="-8717"/>
                  <a:pt x="5093520" y="0"/>
                </a:cubicBezTo>
                <a:cubicBezTo>
                  <a:pt x="5285673" y="8717"/>
                  <a:pt x="5570621" y="653"/>
                  <a:pt x="5947352" y="0"/>
                </a:cubicBezTo>
                <a:cubicBezTo>
                  <a:pt x="6324083" y="-653"/>
                  <a:pt x="6209930" y="13850"/>
                  <a:pt x="6308589" y="0"/>
                </a:cubicBezTo>
                <a:cubicBezTo>
                  <a:pt x="6407248" y="-13850"/>
                  <a:pt x="6752695" y="30990"/>
                  <a:pt x="6965383" y="0"/>
                </a:cubicBezTo>
                <a:cubicBezTo>
                  <a:pt x="7178071" y="-30990"/>
                  <a:pt x="7443480" y="-17327"/>
                  <a:pt x="7622176" y="0"/>
                </a:cubicBezTo>
                <a:cubicBezTo>
                  <a:pt x="7800872" y="17327"/>
                  <a:pt x="7990906" y="27729"/>
                  <a:pt x="8180451" y="0"/>
                </a:cubicBezTo>
                <a:cubicBezTo>
                  <a:pt x="8369996" y="-27729"/>
                  <a:pt x="8845868" y="-13192"/>
                  <a:pt x="9034283" y="0"/>
                </a:cubicBezTo>
                <a:cubicBezTo>
                  <a:pt x="9222698" y="13192"/>
                  <a:pt x="9517603" y="-10499"/>
                  <a:pt x="9888115" y="0"/>
                </a:cubicBezTo>
                <a:cubicBezTo>
                  <a:pt x="10258627" y="10499"/>
                  <a:pt x="10316781" y="14930"/>
                  <a:pt x="10446390" y="0"/>
                </a:cubicBezTo>
                <a:cubicBezTo>
                  <a:pt x="10718440" y="-53019"/>
                  <a:pt x="11013962" y="225931"/>
                  <a:pt x="11040872" y="594482"/>
                </a:cubicBezTo>
                <a:cubicBezTo>
                  <a:pt x="11043451" y="904574"/>
                  <a:pt x="11020776" y="1089158"/>
                  <a:pt x="11040872" y="1287424"/>
                </a:cubicBezTo>
                <a:cubicBezTo>
                  <a:pt x="11060968" y="1485690"/>
                  <a:pt x="11051926" y="1673788"/>
                  <a:pt x="11040872" y="1799035"/>
                </a:cubicBezTo>
                <a:cubicBezTo>
                  <a:pt x="11029818" y="1924282"/>
                  <a:pt x="11054623" y="2135970"/>
                  <a:pt x="11040872" y="2355978"/>
                </a:cubicBezTo>
                <a:cubicBezTo>
                  <a:pt x="11027121" y="2575986"/>
                  <a:pt x="11013030" y="2749477"/>
                  <a:pt x="11040872" y="3094253"/>
                </a:cubicBezTo>
                <a:cubicBezTo>
                  <a:pt x="11068714" y="3439030"/>
                  <a:pt x="11029506" y="3525085"/>
                  <a:pt x="11040872" y="3741862"/>
                </a:cubicBezTo>
                <a:cubicBezTo>
                  <a:pt x="11052238" y="3958639"/>
                  <a:pt x="11021397" y="4116679"/>
                  <a:pt x="11040872" y="4298805"/>
                </a:cubicBezTo>
                <a:cubicBezTo>
                  <a:pt x="11060347" y="4480931"/>
                  <a:pt x="11022539" y="4900124"/>
                  <a:pt x="11040872" y="5127745"/>
                </a:cubicBezTo>
                <a:cubicBezTo>
                  <a:pt x="10974688" y="5452322"/>
                  <a:pt x="10793932" y="5738773"/>
                  <a:pt x="10446390" y="5722227"/>
                </a:cubicBezTo>
                <a:cubicBezTo>
                  <a:pt x="10272062" y="5749271"/>
                  <a:pt x="10063650" y="5719054"/>
                  <a:pt x="9789596" y="5722227"/>
                </a:cubicBezTo>
                <a:cubicBezTo>
                  <a:pt x="9515542" y="5725400"/>
                  <a:pt x="9521222" y="5705365"/>
                  <a:pt x="9329840" y="5722227"/>
                </a:cubicBezTo>
                <a:cubicBezTo>
                  <a:pt x="9138458" y="5739089"/>
                  <a:pt x="8905417" y="5705714"/>
                  <a:pt x="8574527" y="5722227"/>
                </a:cubicBezTo>
                <a:cubicBezTo>
                  <a:pt x="8243637" y="5738740"/>
                  <a:pt x="8277624" y="5741955"/>
                  <a:pt x="8114772" y="5722227"/>
                </a:cubicBezTo>
                <a:cubicBezTo>
                  <a:pt x="7951921" y="5702499"/>
                  <a:pt x="7640420" y="5738357"/>
                  <a:pt x="7359459" y="5722227"/>
                </a:cubicBezTo>
                <a:cubicBezTo>
                  <a:pt x="7078498" y="5706097"/>
                  <a:pt x="7122500" y="5736206"/>
                  <a:pt x="6998222" y="5722227"/>
                </a:cubicBezTo>
                <a:cubicBezTo>
                  <a:pt x="6873944" y="5708248"/>
                  <a:pt x="6584762" y="5737766"/>
                  <a:pt x="6242909" y="5722227"/>
                </a:cubicBezTo>
                <a:cubicBezTo>
                  <a:pt x="5901056" y="5706688"/>
                  <a:pt x="5911118" y="5710812"/>
                  <a:pt x="5783154" y="5722227"/>
                </a:cubicBezTo>
                <a:cubicBezTo>
                  <a:pt x="5655191" y="5733642"/>
                  <a:pt x="5585023" y="5732166"/>
                  <a:pt x="5421917" y="5722227"/>
                </a:cubicBezTo>
                <a:cubicBezTo>
                  <a:pt x="5258811" y="5712288"/>
                  <a:pt x="5178725" y="5705468"/>
                  <a:pt x="4962161" y="5722227"/>
                </a:cubicBezTo>
                <a:cubicBezTo>
                  <a:pt x="4745597" y="5738986"/>
                  <a:pt x="4430318" y="5744224"/>
                  <a:pt x="4206848" y="5722227"/>
                </a:cubicBezTo>
                <a:cubicBezTo>
                  <a:pt x="3983378" y="5700230"/>
                  <a:pt x="3911697" y="5735058"/>
                  <a:pt x="3747093" y="5722227"/>
                </a:cubicBezTo>
                <a:cubicBezTo>
                  <a:pt x="3582489" y="5709396"/>
                  <a:pt x="3545682" y="5704593"/>
                  <a:pt x="3385856" y="5722227"/>
                </a:cubicBezTo>
                <a:cubicBezTo>
                  <a:pt x="3226030" y="5739861"/>
                  <a:pt x="3029507" y="5730116"/>
                  <a:pt x="2926100" y="5722227"/>
                </a:cubicBezTo>
                <a:cubicBezTo>
                  <a:pt x="2822693" y="5714338"/>
                  <a:pt x="2554822" y="5699610"/>
                  <a:pt x="2367825" y="5722227"/>
                </a:cubicBezTo>
                <a:cubicBezTo>
                  <a:pt x="2180829" y="5744844"/>
                  <a:pt x="2002855" y="5738254"/>
                  <a:pt x="1711032" y="5722227"/>
                </a:cubicBezTo>
                <a:cubicBezTo>
                  <a:pt x="1419209" y="5706200"/>
                  <a:pt x="1407274" y="5738383"/>
                  <a:pt x="1251276" y="5722227"/>
                </a:cubicBezTo>
                <a:cubicBezTo>
                  <a:pt x="1095278" y="5706071"/>
                  <a:pt x="872658" y="5717760"/>
                  <a:pt x="594482" y="5722227"/>
                </a:cubicBezTo>
                <a:cubicBezTo>
                  <a:pt x="253293" y="5699246"/>
                  <a:pt x="-22323" y="5466443"/>
                  <a:pt x="0" y="5127745"/>
                </a:cubicBezTo>
                <a:cubicBezTo>
                  <a:pt x="-23138" y="4892853"/>
                  <a:pt x="-21399" y="4758867"/>
                  <a:pt x="0" y="4616134"/>
                </a:cubicBezTo>
                <a:cubicBezTo>
                  <a:pt x="21399" y="4473401"/>
                  <a:pt x="-2392" y="4140718"/>
                  <a:pt x="0" y="4013858"/>
                </a:cubicBezTo>
                <a:cubicBezTo>
                  <a:pt x="2392" y="3886998"/>
                  <a:pt x="-9073" y="3524231"/>
                  <a:pt x="0" y="3320916"/>
                </a:cubicBezTo>
                <a:cubicBezTo>
                  <a:pt x="9073" y="3117601"/>
                  <a:pt x="-20614" y="2922972"/>
                  <a:pt x="0" y="2763972"/>
                </a:cubicBezTo>
                <a:cubicBezTo>
                  <a:pt x="20614" y="2604972"/>
                  <a:pt x="5751" y="2418545"/>
                  <a:pt x="0" y="2116363"/>
                </a:cubicBezTo>
                <a:cubicBezTo>
                  <a:pt x="-5751" y="1814181"/>
                  <a:pt x="-23336" y="1771268"/>
                  <a:pt x="0" y="1604752"/>
                </a:cubicBezTo>
                <a:cubicBezTo>
                  <a:pt x="23336" y="1438236"/>
                  <a:pt x="-35446" y="1063211"/>
                  <a:pt x="0" y="594482"/>
                </a:cubicBezTo>
                <a:close/>
              </a:path>
            </a:pathLst>
          </a:custGeom>
          <a:solidFill>
            <a:srgbClr val="C19B2B"/>
          </a:solidFill>
          <a:ln cap="flat" cmpd="sng" w="25400">
            <a:solidFill>
              <a:srgbClr val="C19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2"/>
          <p:cNvSpPr txBox="1"/>
          <p:nvPr>
            <p:ph type="title"/>
          </p:nvPr>
        </p:nvSpPr>
        <p:spPr>
          <a:xfrm>
            <a:off x="1151467" y="887973"/>
            <a:ext cx="9889067"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lt1"/>
              </a:buClr>
              <a:buSzPts val="6600"/>
              <a:buFont typeface="Arial"/>
              <a:buNone/>
            </a:pPr>
            <a:r>
              <a:rPr lang="en-US" sz="6600">
                <a:solidFill>
                  <a:schemeClr val="lt1"/>
                </a:solidFill>
              </a:rPr>
              <a:t>Idea behind</a:t>
            </a:r>
            <a:endParaRPr/>
          </a:p>
        </p:txBody>
      </p:sp>
      <p:sp>
        <p:nvSpPr>
          <p:cNvPr id="105" name="Google Shape;105;p2"/>
          <p:cNvSpPr/>
          <p:nvPr/>
        </p:nvSpPr>
        <p:spPr>
          <a:xfrm>
            <a:off x="1117092" y="2325880"/>
            <a:ext cx="9957816" cy="18288"/>
          </a:xfrm>
          <a:custGeom>
            <a:rect b="b" l="l" r="r" t="t"/>
            <a:pathLst>
              <a:path extrusionOk="0" fill="none" h="18288" w="9957816">
                <a:moveTo>
                  <a:pt x="0" y="0"/>
                </a:moveTo>
                <a:cubicBezTo>
                  <a:pt x="258912" y="4528"/>
                  <a:pt x="602792" y="35413"/>
                  <a:pt x="863011" y="0"/>
                </a:cubicBezTo>
                <a:cubicBezTo>
                  <a:pt x="1123230" y="-35413"/>
                  <a:pt x="1110743" y="8950"/>
                  <a:pt x="1327709" y="0"/>
                </a:cubicBezTo>
                <a:cubicBezTo>
                  <a:pt x="1544675" y="-8950"/>
                  <a:pt x="1720121" y="-30004"/>
                  <a:pt x="2091141" y="0"/>
                </a:cubicBezTo>
                <a:cubicBezTo>
                  <a:pt x="2462161" y="30004"/>
                  <a:pt x="2325710" y="-22120"/>
                  <a:pt x="2555839" y="0"/>
                </a:cubicBezTo>
                <a:cubicBezTo>
                  <a:pt x="2785968" y="22120"/>
                  <a:pt x="2943172" y="14890"/>
                  <a:pt x="3219694" y="0"/>
                </a:cubicBezTo>
                <a:cubicBezTo>
                  <a:pt x="3496216" y="-14890"/>
                  <a:pt x="3789247" y="-1477"/>
                  <a:pt x="3983126" y="0"/>
                </a:cubicBezTo>
                <a:cubicBezTo>
                  <a:pt x="4177005" y="1477"/>
                  <a:pt x="4180112" y="16397"/>
                  <a:pt x="4348246" y="0"/>
                </a:cubicBezTo>
                <a:cubicBezTo>
                  <a:pt x="4516380" y="-16397"/>
                  <a:pt x="4601818" y="4117"/>
                  <a:pt x="4713366" y="0"/>
                </a:cubicBezTo>
                <a:cubicBezTo>
                  <a:pt x="4824914" y="-4117"/>
                  <a:pt x="5400642" y="663"/>
                  <a:pt x="5576377" y="0"/>
                </a:cubicBezTo>
                <a:cubicBezTo>
                  <a:pt x="5752112" y="-663"/>
                  <a:pt x="6036350" y="11452"/>
                  <a:pt x="6240231" y="0"/>
                </a:cubicBezTo>
                <a:cubicBezTo>
                  <a:pt x="6444112" y="-11452"/>
                  <a:pt x="6508667" y="-15154"/>
                  <a:pt x="6605351" y="0"/>
                </a:cubicBezTo>
                <a:cubicBezTo>
                  <a:pt x="6702035" y="15154"/>
                  <a:pt x="7096186" y="19291"/>
                  <a:pt x="7269206" y="0"/>
                </a:cubicBezTo>
                <a:cubicBezTo>
                  <a:pt x="7442227" y="-19291"/>
                  <a:pt x="7802902" y="39720"/>
                  <a:pt x="8132216" y="0"/>
                </a:cubicBezTo>
                <a:cubicBezTo>
                  <a:pt x="8461530" y="-39720"/>
                  <a:pt x="8551221" y="24341"/>
                  <a:pt x="8696493" y="0"/>
                </a:cubicBezTo>
                <a:cubicBezTo>
                  <a:pt x="8841765" y="-24341"/>
                  <a:pt x="9091257" y="15574"/>
                  <a:pt x="9260769" y="0"/>
                </a:cubicBezTo>
                <a:cubicBezTo>
                  <a:pt x="9430281" y="-15574"/>
                  <a:pt x="9809458" y="-15806"/>
                  <a:pt x="9957816" y="0"/>
                </a:cubicBezTo>
                <a:cubicBezTo>
                  <a:pt x="9958154" y="7640"/>
                  <a:pt x="9957366" y="11289"/>
                  <a:pt x="9957816" y="18288"/>
                </a:cubicBezTo>
                <a:cubicBezTo>
                  <a:pt x="9789958" y="23645"/>
                  <a:pt x="9437684" y="-10787"/>
                  <a:pt x="9293962" y="18288"/>
                </a:cubicBezTo>
                <a:cubicBezTo>
                  <a:pt x="9150240" y="47363"/>
                  <a:pt x="8858466" y="6899"/>
                  <a:pt x="8530529" y="18288"/>
                </a:cubicBezTo>
                <a:cubicBezTo>
                  <a:pt x="8202592" y="29677"/>
                  <a:pt x="8042036" y="-12845"/>
                  <a:pt x="7767096" y="18288"/>
                </a:cubicBezTo>
                <a:cubicBezTo>
                  <a:pt x="7492156" y="49421"/>
                  <a:pt x="7464764" y="38557"/>
                  <a:pt x="7302398" y="18288"/>
                </a:cubicBezTo>
                <a:cubicBezTo>
                  <a:pt x="7140032" y="-1981"/>
                  <a:pt x="6674139" y="-20177"/>
                  <a:pt x="6439388" y="18288"/>
                </a:cubicBezTo>
                <a:cubicBezTo>
                  <a:pt x="6204637" y="56753"/>
                  <a:pt x="6044763" y="2398"/>
                  <a:pt x="5775533" y="18288"/>
                </a:cubicBezTo>
                <a:cubicBezTo>
                  <a:pt x="5506303" y="34178"/>
                  <a:pt x="5528640" y="8636"/>
                  <a:pt x="5410413" y="18288"/>
                </a:cubicBezTo>
                <a:cubicBezTo>
                  <a:pt x="5292186" y="27940"/>
                  <a:pt x="4880771" y="-3659"/>
                  <a:pt x="4746559" y="18288"/>
                </a:cubicBezTo>
                <a:cubicBezTo>
                  <a:pt x="4612347" y="40235"/>
                  <a:pt x="4346390" y="46329"/>
                  <a:pt x="4182283" y="18288"/>
                </a:cubicBezTo>
                <a:cubicBezTo>
                  <a:pt x="4018176" y="-9753"/>
                  <a:pt x="3743247" y="40654"/>
                  <a:pt x="3618006" y="18288"/>
                </a:cubicBezTo>
                <a:cubicBezTo>
                  <a:pt x="3492765" y="-4078"/>
                  <a:pt x="3201495" y="15624"/>
                  <a:pt x="3053730" y="18288"/>
                </a:cubicBezTo>
                <a:cubicBezTo>
                  <a:pt x="2905965" y="20952"/>
                  <a:pt x="2770855" y="10382"/>
                  <a:pt x="2489454" y="18288"/>
                </a:cubicBezTo>
                <a:cubicBezTo>
                  <a:pt x="2208053" y="26194"/>
                  <a:pt x="1999579" y="12705"/>
                  <a:pt x="1726021" y="18288"/>
                </a:cubicBezTo>
                <a:cubicBezTo>
                  <a:pt x="1452463" y="23871"/>
                  <a:pt x="1261725" y="2423"/>
                  <a:pt x="1062167" y="18288"/>
                </a:cubicBezTo>
                <a:cubicBezTo>
                  <a:pt x="862609" y="34153"/>
                  <a:pt x="828837" y="34680"/>
                  <a:pt x="697047" y="18288"/>
                </a:cubicBezTo>
                <a:cubicBezTo>
                  <a:pt x="565257" y="1896"/>
                  <a:pt x="290333" y="-12656"/>
                  <a:pt x="0" y="18288"/>
                </a:cubicBezTo>
                <a:cubicBezTo>
                  <a:pt x="-82" y="11708"/>
                  <a:pt x="-178" y="8956"/>
                  <a:pt x="0" y="0"/>
                </a:cubicBezTo>
                <a:close/>
              </a:path>
              <a:path extrusionOk="0" h="18288" w="9957816">
                <a:moveTo>
                  <a:pt x="0" y="0"/>
                </a:moveTo>
                <a:cubicBezTo>
                  <a:pt x="239894" y="-13568"/>
                  <a:pt x="444306" y="20490"/>
                  <a:pt x="564276" y="0"/>
                </a:cubicBezTo>
                <a:cubicBezTo>
                  <a:pt x="684246" y="-20490"/>
                  <a:pt x="829702" y="-16311"/>
                  <a:pt x="929396" y="0"/>
                </a:cubicBezTo>
                <a:cubicBezTo>
                  <a:pt x="1029090" y="16311"/>
                  <a:pt x="1434080" y="4599"/>
                  <a:pt x="1792407" y="0"/>
                </a:cubicBezTo>
                <a:cubicBezTo>
                  <a:pt x="2150734" y="-4599"/>
                  <a:pt x="2230922" y="-3217"/>
                  <a:pt x="2356683" y="0"/>
                </a:cubicBezTo>
                <a:cubicBezTo>
                  <a:pt x="2482444" y="3217"/>
                  <a:pt x="2727176" y="10118"/>
                  <a:pt x="2920959" y="0"/>
                </a:cubicBezTo>
                <a:cubicBezTo>
                  <a:pt x="3114742" y="-10118"/>
                  <a:pt x="3583268" y="6126"/>
                  <a:pt x="3783970" y="0"/>
                </a:cubicBezTo>
                <a:cubicBezTo>
                  <a:pt x="3984672" y="-6126"/>
                  <a:pt x="4119530" y="12121"/>
                  <a:pt x="4248668" y="0"/>
                </a:cubicBezTo>
                <a:cubicBezTo>
                  <a:pt x="4377806" y="-12121"/>
                  <a:pt x="4830370" y="39306"/>
                  <a:pt x="5111679" y="0"/>
                </a:cubicBezTo>
                <a:cubicBezTo>
                  <a:pt x="5392988" y="-39306"/>
                  <a:pt x="5595981" y="-37432"/>
                  <a:pt x="5974690" y="0"/>
                </a:cubicBezTo>
                <a:cubicBezTo>
                  <a:pt x="6353399" y="37432"/>
                  <a:pt x="6382398" y="-32218"/>
                  <a:pt x="6638544" y="0"/>
                </a:cubicBezTo>
                <a:cubicBezTo>
                  <a:pt x="6894690" y="32218"/>
                  <a:pt x="7107197" y="-8479"/>
                  <a:pt x="7501555" y="0"/>
                </a:cubicBezTo>
                <a:cubicBezTo>
                  <a:pt x="7895913" y="8479"/>
                  <a:pt x="7913370" y="-2556"/>
                  <a:pt x="8065831" y="0"/>
                </a:cubicBezTo>
                <a:cubicBezTo>
                  <a:pt x="8218292" y="2556"/>
                  <a:pt x="8391465" y="4509"/>
                  <a:pt x="8630107" y="0"/>
                </a:cubicBezTo>
                <a:cubicBezTo>
                  <a:pt x="8868749" y="-4509"/>
                  <a:pt x="9078381" y="-9348"/>
                  <a:pt x="9393540" y="0"/>
                </a:cubicBezTo>
                <a:cubicBezTo>
                  <a:pt x="9708699" y="9348"/>
                  <a:pt x="9789190" y="-16759"/>
                  <a:pt x="9957816" y="0"/>
                </a:cubicBezTo>
                <a:cubicBezTo>
                  <a:pt x="9957941" y="4395"/>
                  <a:pt x="9957741" y="9776"/>
                  <a:pt x="9957816" y="18288"/>
                </a:cubicBezTo>
                <a:cubicBezTo>
                  <a:pt x="9649812" y="40651"/>
                  <a:pt x="9486007" y="41594"/>
                  <a:pt x="9194383" y="18288"/>
                </a:cubicBezTo>
                <a:cubicBezTo>
                  <a:pt x="8902759" y="-5018"/>
                  <a:pt x="8744094" y="43814"/>
                  <a:pt x="8530529" y="18288"/>
                </a:cubicBezTo>
                <a:cubicBezTo>
                  <a:pt x="8316964" y="-7238"/>
                  <a:pt x="8282371" y="24093"/>
                  <a:pt x="8165409" y="18288"/>
                </a:cubicBezTo>
                <a:cubicBezTo>
                  <a:pt x="8048447" y="12483"/>
                  <a:pt x="7851788" y="12040"/>
                  <a:pt x="7700711" y="18288"/>
                </a:cubicBezTo>
                <a:cubicBezTo>
                  <a:pt x="7549634" y="24536"/>
                  <a:pt x="7127225" y="27915"/>
                  <a:pt x="6837700" y="18288"/>
                </a:cubicBezTo>
                <a:cubicBezTo>
                  <a:pt x="6548175" y="8661"/>
                  <a:pt x="6330711" y="50037"/>
                  <a:pt x="6173846" y="18288"/>
                </a:cubicBezTo>
                <a:cubicBezTo>
                  <a:pt x="6016981" y="-13461"/>
                  <a:pt x="5930031" y="15985"/>
                  <a:pt x="5709148" y="18288"/>
                </a:cubicBezTo>
                <a:cubicBezTo>
                  <a:pt x="5488265" y="20591"/>
                  <a:pt x="5372997" y="43097"/>
                  <a:pt x="5045293" y="18288"/>
                </a:cubicBezTo>
                <a:cubicBezTo>
                  <a:pt x="4717590" y="-6521"/>
                  <a:pt x="4829875" y="6803"/>
                  <a:pt x="4680174" y="18288"/>
                </a:cubicBezTo>
                <a:cubicBezTo>
                  <a:pt x="4530473" y="29773"/>
                  <a:pt x="4441300" y="27030"/>
                  <a:pt x="4315054" y="18288"/>
                </a:cubicBezTo>
                <a:cubicBezTo>
                  <a:pt x="4188808" y="9546"/>
                  <a:pt x="3846162" y="4446"/>
                  <a:pt x="3651199" y="18288"/>
                </a:cubicBezTo>
                <a:cubicBezTo>
                  <a:pt x="3456236" y="32130"/>
                  <a:pt x="3412656" y="-1324"/>
                  <a:pt x="3186501" y="18288"/>
                </a:cubicBezTo>
                <a:cubicBezTo>
                  <a:pt x="2960346" y="37900"/>
                  <a:pt x="2783091" y="19872"/>
                  <a:pt x="2423069" y="18288"/>
                </a:cubicBezTo>
                <a:cubicBezTo>
                  <a:pt x="2063047" y="16704"/>
                  <a:pt x="2066062" y="18692"/>
                  <a:pt x="1958370" y="18288"/>
                </a:cubicBezTo>
                <a:cubicBezTo>
                  <a:pt x="1850678" y="17884"/>
                  <a:pt x="1403255" y="47471"/>
                  <a:pt x="1194938" y="18288"/>
                </a:cubicBezTo>
                <a:cubicBezTo>
                  <a:pt x="986621" y="-10895"/>
                  <a:pt x="986435" y="4670"/>
                  <a:pt x="829818" y="18288"/>
                </a:cubicBezTo>
                <a:cubicBezTo>
                  <a:pt x="673201" y="31906"/>
                  <a:pt x="178831" y="-2639"/>
                  <a:pt x="0" y="18288"/>
                </a:cubicBezTo>
                <a:cubicBezTo>
                  <a:pt x="-504" y="12101"/>
                  <a:pt x="-591" y="7719"/>
                  <a:pt x="0" y="0"/>
                </a:cubicBezTo>
                <a:close/>
              </a:path>
            </a:pathLst>
          </a:custGeom>
          <a:solidFill>
            <a:schemeClr val="lt1"/>
          </a:solidFill>
          <a:ln cap="rnd" cmpd="sng" w="381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 name="Google Shape;106;p2"/>
          <p:cNvSpPr txBox="1"/>
          <p:nvPr>
            <p:ph idx="1" type="body"/>
          </p:nvPr>
        </p:nvSpPr>
        <p:spPr>
          <a:xfrm>
            <a:off x="1117092" y="2543731"/>
            <a:ext cx="9889067" cy="3285067"/>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lt1"/>
              </a:buClr>
              <a:buSzPts val="2210"/>
              <a:buNone/>
            </a:pPr>
            <a:r>
              <a:rPr lang="en-US" sz="2210">
                <a:solidFill>
                  <a:schemeClr val="lt1"/>
                </a:solidFill>
                <a:latin typeface="Arial"/>
                <a:ea typeface="Arial"/>
                <a:cs typeface="Arial"/>
                <a:sym typeface="Arial"/>
              </a:rPr>
              <a:t>Why two applications?</a:t>
            </a:r>
            <a:endParaRPr/>
          </a:p>
          <a:p>
            <a:pPr indent="0" lvl="0" marL="0" rtl="0" algn="l">
              <a:lnSpc>
                <a:spcPct val="80000"/>
              </a:lnSpc>
              <a:spcBef>
                <a:spcPts val="1000"/>
              </a:spcBef>
              <a:spcAft>
                <a:spcPts val="0"/>
              </a:spcAft>
              <a:buClr>
                <a:schemeClr val="lt1"/>
              </a:buClr>
              <a:buSzPts val="2210"/>
              <a:buNone/>
            </a:pPr>
            <a:r>
              <a:rPr lang="en-US" sz="2210">
                <a:solidFill>
                  <a:schemeClr val="lt1"/>
                </a:solidFill>
                <a:latin typeface="Arial"/>
                <a:ea typeface="Arial"/>
                <a:cs typeface="Arial"/>
                <a:sym typeface="Arial"/>
              </a:rPr>
              <a:t>The goal was to learn different aspects of iOS development by building small applications that could teach distinct ways to work with the Swift programming language and the XCode platform. These are the longest ones of the four I have worked on so far, on iOS.</a:t>
            </a:r>
            <a:endParaRPr/>
          </a:p>
          <a:p>
            <a:pPr indent="0" lvl="0" marL="0" rtl="0" algn="l">
              <a:lnSpc>
                <a:spcPct val="80000"/>
              </a:lnSpc>
              <a:spcBef>
                <a:spcPts val="1000"/>
              </a:spcBef>
              <a:spcAft>
                <a:spcPts val="0"/>
              </a:spcAft>
              <a:buClr>
                <a:schemeClr val="lt1"/>
              </a:buClr>
              <a:buSzPts val="2210"/>
              <a:buNone/>
            </a:pPr>
            <a:r>
              <a:rPr lang="en-US" sz="2210">
                <a:solidFill>
                  <a:schemeClr val="lt1"/>
                </a:solidFill>
                <a:latin typeface="Arial"/>
                <a:ea typeface="Arial"/>
                <a:cs typeface="Arial"/>
                <a:sym typeface="Arial"/>
              </a:rPr>
              <a:t>The first application does not focus on UI design as it has a simple interface. The target was working with the Twitter API , CoreML 2, Natural Language Processing and Machine Learning models.</a:t>
            </a:r>
            <a:endParaRPr/>
          </a:p>
          <a:p>
            <a:pPr indent="0" lvl="0" marL="0" rtl="0" algn="l">
              <a:lnSpc>
                <a:spcPct val="80000"/>
              </a:lnSpc>
              <a:spcBef>
                <a:spcPts val="1000"/>
              </a:spcBef>
              <a:spcAft>
                <a:spcPts val="0"/>
              </a:spcAft>
              <a:buClr>
                <a:schemeClr val="lt1"/>
              </a:buClr>
              <a:buSzPts val="2210"/>
              <a:buNone/>
            </a:pPr>
            <a:r>
              <a:rPr lang="en-US" sz="2210">
                <a:solidFill>
                  <a:schemeClr val="lt1"/>
                </a:solidFill>
                <a:latin typeface="Arial"/>
                <a:ea typeface="Arial"/>
                <a:cs typeface="Arial"/>
                <a:sym typeface="Arial"/>
              </a:rPr>
              <a:t>On the other hand, the second application focuses on the UI design and fundamental iOS components such as Table View and on working with cloud-based backend database. </a:t>
            </a:r>
            <a:endParaRPr/>
          </a:p>
          <a:p>
            <a:pPr indent="0" lvl="0" marL="0" rtl="0" algn="l">
              <a:lnSpc>
                <a:spcPct val="80000"/>
              </a:lnSpc>
              <a:spcBef>
                <a:spcPts val="1000"/>
              </a:spcBef>
              <a:spcAft>
                <a:spcPts val="0"/>
              </a:spcAft>
              <a:buClr>
                <a:schemeClr val="dk1"/>
              </a:buClr>
              <a:buSzPts val="2210"/>
              <a:buNone/>
            </a:pPr>
            <a:r>
              <a:t/>
            </a:r>
            <a:endParaRPr sz="2210">
              <a:latin typeface="Arial"/>
              <a:ea typeface="Arial"/>
              <a:cs typeface="Arial"/>
              <a:sym typeface="Arial"/>
            </a:endParaRPr>
          </a:p>
          <a:p>
            <a:pPr indent="0" lvl="0" marL="0" rtl="0" algn="l">
              <a:lnSpc>
                <a:spcPct val="80000"/>
              </a:lnSpc>
              <a:spcBef>
                <a:spcPts val="1000"/>
              </a:spcBef>
              <a:spcAft>
                <a:spcPts val="0"/>
              </a:spcAft>
              <a:buClr>
                <a:schemeClr val="dk1"/>
              </a:buClr>
              <a:buSzPts val="2210"/>
              <a:buNone/>
            </a:pPr>
            <a:r>
              <a:t/>
            </a:r>
            <a:endParaRPr sz="221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3"/>
          <p:cNvSpPr/>
          <p:nvPr/>
        </p:nvSpPr>
        <p:spPr>
          <a:xfrm>
            <a:off x="838200" y="4736883"/>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cap="rnd"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12" name="Google Shape;112;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3" name="Google Shape;113;p3"/>
          <p:cNvSpPr txBox="1"/>
          <p:nvPr>
            <p:ph type="title"/>
          </p:nvPr>
        </p:nvSpPr>
        <p:spPr>
          <a:xfrm>
            <a:off x="7998581" y="643467"/>
            <a:ext cx="3562483" cy="356924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5800"/>
              <a:buFont typeface="Arial"/>
              <a:buNone/>
            </a:pPr>
            <a:r>
              <a:rPr lang="en-US" sz="5800"/>
              <a:t>Idea behind the first application </a:t>
            </a:r>
            <a:endParaRPr/>
          </a:p>
        </p:txBody>
      </p:sp>
      <p:sp>
        <p:nvSpPr>
          <p:cNvPr id="114" name="Google Shape;114;p3"/>
          <p:cNvSpPr/>
          <p:nvPr/>
        </p:nvSpPr>
        <p:spPr>
          <a:xfrm>
            <a:off x="8005874" y="4409267"/>
            <a:ext cx="3242551" cy="27432"/>
          </a:xfrm>
          <a:custGeom>
            <a:rect b="b" l="l" r="r" t="t"/>
            <a:pathLst>
              <a:path extrusionOk="0" fill="none" h="27432" w="3242551">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extrusionOk="0" h="27432" w="3242551">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C19B2B"/>
          </a:solidFill>
          <a:ln cap="rnd" cmpd="sng" w="38100">
            <a:solidFill>
              <a:srgbClr val="C19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15" name="Google Shape;115;p3"/>
          <p:cNvPicPr preferRelativeResize="0"/>
          <p:nvPr>
            <p:ph idx="1" type="body"/>
          </p:nvPr>
        </p:nvPicPr>
        <p:blipFill rotWithShape="1">
          <a:blip r:embed="rId3">
            <a:alphaModFix/>
          </a:blip>
          <a:srcRect b="0" l="5570" r="8378" t="5891"/>
          <a:stretch/>
        </p:blipFill>
        <p:spPr>
          <a:xfrm>
            <a:off x="838199" y="873011"/>
            <a:ext cx="6881261" cy="519262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Screen Recording 2020-12-21 at 10.34.10" id="120" name="Google Shape;120;p4"/>
          <p:cNvPicPr preferRelativeResize="0"/>
          <p:nvPr>
            <p:ph idx="1" type="body"/>
          </p:nvPr>
        </p:nvPicPr>
        <p:blipFill rotWithShape="1">
          <a:blip r:embed="rId3">
            <a:alphaModFix/>
          </a:blip>
          <a:srcRect b="0" l="0" r="0" t="0"/>
          <a:stretch/>
        </p:blipFill>
        <p:spPr>
          <a:xfrm>
            <a:off x="245038" y="153979"/>
            <a:ext cx="11656230" cy="65534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6" name="Google Shape;126;p5"/>
          <p:cNvSpPr txBox="1"/>
          <p:nvPr>
            <p:ph type="title"/>
          </p:nvPr>
        </p:nvSpPr>
        <p:spPr>
          <a:xfrm>
            <a:off x="630936" y="640823"/>
            <a:ext cx="3419856" cy="5583148"/>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66FFCC"/>
              </a:buClr>
              <a:buSzPts val="6000"/>
              <a:buFont typeface="Arial"/>
              <a:buNone/>
            </a:pPr>
            <a:r>
              <a:rPr lang="en-US" sz="6000">
                <a:solidFill>
                  <a:srgbClr val="66FFCC"/>
                </a:solidFill>
              </a:rPr>
              <a:t>Twitter sentiment analysis</a:t>
            </a:r>
            <a:endParaRPr/>
          </a:p>
        </p:txBody>
      </p:sp>
      <p:sp>
        <p:nvSpPr>
          <p:cNvPr id="127" name="Google Shape;127;p5"/>
          <p:cNvSpPr/>
          <p:nvPr/>
        </p:nvSpPr>
        <p:spPr>
          <a:xfrm>
            <a:off x="4371092" y="1557877"/>
            <a:ext cx="18288" cy="3749040"/>
          </a:xfrm>
          <a:custGeom>
            <a:rect b="b" l="l" r="r" t="t"/>
            <a:pathLst>
              <a:path extrusionOk="0" fill="none" h="3749040" w="18288">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extrusionOk="0" h="3749040" w="18288">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rgbClr val="C19B2B"/>
          </a:solidFill>
          <a:ln cap="flat" cmpd="sng" w="34925">
            <a:solidFill>
              <a:srgbClr val="C19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8" name="Google Shape;128;p5"/>
          <p:cNvSpPr txBox="1"/>
          <p:nvPr>
            <p:ph idx="1" type="body"/>
          </p:nvPr>
        </p:nvSpPr>
        <p:spPr>
          <a:xfrm>
            <a:off x="8355063" y="784384"/>
            <a:ext cx="3523166" cy="4390012"/>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2800"/>
              <a:buNone/>
            </a:pPr>
            <a:r>
              <a:rPr b="1" lang="en-US"/>
              <a:t>🡨</a:t>
            </a:r>
            <a:r>
              <a:rPr b="1" lang="en-US" sz="4000"/>
              <a:t> Play the video.</a:t>
            </a:r>
            <a:endParaRPr/>
          </a:p>
          <a:p>
            <a:pPr indent="0" lvl="0" marL="0" rtl="0" algn="l">
              <a:lnSpc>
                <a:spcPct val="110000"/>
              </a:lnSpc>
              <a:spcBef>
                <a:spcPts val="1000"/>
              </a:spcBef>
              <a:spcAft>
                <a:spcPts val="0"/>
              </a:spcAft>
              <a:buClr>
                <a:schemeClr val="dk1"/>
              </a:buClr>
              <a:buSzPts val="4000"/>
              <a:buNone/>
            </a:pPr>
            <a:r>
              <a:rPr b="1" lang="en-US" sz="4000"/>
              <a:t>This app provides a simple user interface, but it is doing much heavy lifting all in the background using the powers of CoreML 2 and the Natural Language Processing</a:t>
            </a:r>
            <a:endParaRPr/>
          </a:p>
        </p:txBody>
      </p:sp>
      <p:pic>
        <p:nvPicPr>
          <p:cNvPr descr="Screen Recording 2020-12-21 at 02.56.01" id="129" name="Google Shape;129;p5"/>
          <p:cNvPicPr preferRelativeResize="0"/>
          <p:nvPr/>
        </p:nvPicPr>
        <p:blipFill rotWithShape="1">
          <a:blip r:embed="rId3">
            <a:alphaModFix/>
          </a:blip>
          <a:srcRect b="0" l="0" r="0" t="0"/>
          <a:stretch/>
        </p:blipFill>
        <p:spPr>
          <a:xfrm>
            <a:off x="3979441" y="79129"/>
            <a:ext cx="3919347" cy="66997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 name="Shape 133"/>
        <p:cNvGrpSpPr/>
        <p:nvPr/>
      </p:nvGrpSpPr>
      <p:grpSpPr>
        <a:xfrm>
          <a:off x="0" y="0"/>
          <a:ext cx="0" cy="0"/>
          <a:chOff x="0" y="0"/>
          <a:chExt cx="0" cy="0"/>
        </a:xfrm>
      </p:grpSpPr>
      <p:sp>
        <p:nvSpPr>
          <p:cNvPr id="134" name="Google Shape;134;p6"/>
          <p:cNvSpPr/>
          <p:nvPr/>
        </p:nvSpPr>
        <p:spPr>
          <a:xfrm>
            <a:off x="0"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35" name="Google Shape;135;p6"/>
          <p:cNvPicPr preferRelativeResize="0"/>
          <p:nvPr/>
        </p:nvPicPr>
        <p:blipFill rotWithShape="1">
          <a:blip r:embed="rId3">
            <a:alphaModFix amt="90000"/>
          </a:blip>
          <a:srcRect b="-1" l="0" r="8021" t="0"/>
          <a:stretch/>
        </p:blipFill>
        <p:spPr>
          <a:xfrm>
            <a:off x="20" y="10"/>
            <a:ext cx="12188932" cy="6857990"/>
          </a:xfrm>
          <a:prstGeom prst="rect">
            <a:avLst/>
          </a:prstGeom>
          <a:noFill/>
          <a:ln>
            <a:noFill/>
          </a:ln>
        </p:spPr>
      </p:pic>
      <p:sp>
        <p:nvSpPr>
          <p:cNvPr id="136" name="Google Shape;136;p6"/>
          <p:cNvSpPr/>
          <p:nvPr/>
        </p:nvSpPr>
        <p:spPr>
          <a:xfrm>
            <a:off x="5354054" y="760956"/>
            <a:ext cx="6248168" cy="5486563"/>
          </a:xfrm>
          <a:custGeom>
            <a:rect b="b" l="l" r="r" t="t"/>
            <a:pathLst>
              <a:path extrusionOk="0" h="4424065" w="5531319">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C19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6"/>
          <p:cNvSpPr txBox="1"/>
          <p:nvPr>
            <p:ph type="title"/>
          </p:nvPr>
        </p:nvSpPr>
        <p:spPr>
          <a:xfrm>
            <a:off x="6432561" y="1516452"/>
            <a:ext cx="4511843" cy="156410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BF9F6"/>
              </a:buClr>
              <a:buSzPts val="5100"/>
              <a:buFont typeface="Arial"/>
              <a:buNone/>
            </a:pPr>
            <a:r>
              <a:rPr lang="en-US" sz="5100">
                <a:solidFill>
                  <a:srgbClr val="FBF9F6"/>
                </a:solidFill>
              </a:rPr>
              <a:t>ML model for sentiment analysis </a:t>
            </a:r>
            <a:endParaRPr sz="5100">
              <a:solidFill>
                <a:srgbClr val="FBF9F6"/>
              </a:solidFill>
            </a:endParaRPr>
          </a:p>
        </p:txBody>
      </p:sp>
      <p:sp>
        <p:nvSpPr>
          <p:cNvPr id="138" name="Google Shape;138;p6"/>
          <p:cNvSpPr/>
          <p:nvPr/>
        </p:nvSpPr>
        <p:spPr>
          <a:xfrm>
            <a:off x="6372499" y="3095719"/>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19B2B"/>
          </a:solidFill>
          <a:ln cap="rnd" cmpd="sng" w="38100">
            <a:solidFill>
              <a:srgbClr val="C19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6"/>
          <p:cNvSpPr txBox="1"/>
          <p:nvPr>
            <p:ph idx="1" type="body"/>
          </p:nvPr>
        </p:nvSpPr>
        <p:spPr>
          <a:xfrm>
            <a:off x="6196261" y="3042668"/>
            <a:ext cx="4748143" cy="214162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BF9F6"/>
              </a:buClr>
              <a:buSzPts val="1600"/>
              <a:buNone/>
            </a:pPr>
            <a:r>
              <a:rPr b="1" lang="en-US" sz="1600">
                <a:solidFill>
                  <a:srgbClr val="FBF9F6"/>
                </a:solidFill>
                <a:latin typeface="Arial"/>
                <a:ea typeface="Arial"/>
                <a:cs typeface="Arial"/>
                <a:sym typeface="Arial"/>
              </a:rPr>
              <a:t>I downloaded a public dataset that comes from a company called Sanders Analysis which collected 1000 tweets that mentioned the AAPL (Apple stock) and they employed a bunch of humans to read through each of the tweets and give it a rating of positive, negative or neutral. These 1000 tweets were found by searching for the handle @Apple.</a:t>
            </a:r>
            <a:endParaRPr/>
          </a:p>
          <a:p>
            <a:pPr indent="0" lvl="0" marL="0" rtl="0" algn="l">
              <a:lnSpc>
                <a:spcPct val="100000"/>
              </a:lnSpc>
              <a:spcBef>
                <a:spcPts val="1000"/>
              </a:spcBef>
              <a:spcAft>
                <a:spcPts val="0"/>
              </a:spcAft>
              <a:buClr>
                <a:schemeClr val="dk1"/>
              </a:buClr>
              <a:buSzPts val="1500"/>
              <a:buNone/>
            </a:pPr>
            <a:r>
              <a:t/>
            </a:r>
            <a:endParaRPr sz="1500">
              <a:solidFill>
                <a:srgbClr val="FBF9F6"/>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7"/>
          <p:cNvSpPr/>
          <p:nvPr/>
        </p:nvSpPr>
        <p:spPr>
          <a:xfrm>
            <a:off x="0" y="0"/>
            <a:ext cx="12188952"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5" name="Google Shape;145;p7"/>
          <p:cNvPicPr preferRelativeResize="0"/>
          <p:nvPr/>
        </p:nvPicPr>
        <p:blipFill rotWithShape="1">
          <a:blip r:embed="rId3">
            <a:alphaModFix amt="90000"/>
          </a:blip>
          <a:srcRect b="0" l="7931" r="12088" t="0"/>
          <a:stretch/>
        </p:blipFill>
        <p:spPr>
          <a:xfrm>
            <a:off x="20" y="10"/>
            <a:ext cx="12188932" cy="6857990"/>
          </a:xfrm>
          <a:prstGeom prst="rect">
            <a:avLst/>
          </a:prstGeom>
          <a:noFill/>
          <a:ln>
            <a:noFill/>
          </a:ln>
        </p:spPr>
      </p:pic>
      <p:sp>
        <p:nvSpPr>
          <p:cNvPr id="146" name="Google Shape;146;p7"/>
          <p:cNvSpPr/>
          <p:nvPr/>
        </p:nvSpPr>
        <p:spPr>
          <a:xfrm>
            <a:off x="5354054" y="760956"/>
            <a:ext cx="6248168" cy="5486563"/>
          </a:xfrm>
          <a:custGeom>
            <a:rect b="b" l="l" r="r" t="t"/>
            <a:pathLst>
              <a:path extrusionOk="0" h="4424065" w="5531319">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C19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 name="Google Shape;147;p7"/>
          <p:cNvSpPr txBox="1"/>
          <p:nvPr>
            <p:ph type="title"/>
          </p:nvPr>
        </p:nvSpPr>
        <p:spPr>
          <a:xfrm>
            <a:off x="6196262" y="1407694"/>
            <a:ext cx="4511843" cy="1564106"/>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FBF9F6"/>
              </a:buClr>
              <a:buSzPts val="6000"/>
              <a:buFont typeface="Arial"/>
              <a:buNone/>
            </a:pPr>
            <a:r>
              <a:rPr lang="en-US" sz="6000">
                <a:solidFill>
                  <a:srgbClr val="FBF9F6"/>
                </a:solidFill>
              </a:rPr>
              <a:t>Creating ML MODEL</a:t>
            </a:r>
            <a:endParaRPr sz="6000">
              <a:solidFill>
                <a:srgbClr val="FBF9F6"/>
              </a:solidFill>
            </a:endParaRPr>
          </a:p>
        </p:txBody>
      </p:sp>
      <p:sp>
        <p:nvSpPr>
          <p:cNvPr id="148" name="Google Shape;148;p7"/>
          <p:cNvSpPr/>
          <p:nvPr/>
        </p:nvSpPr>
        <p:spPr>
          <a:xfrm>
            <a:off x="6372499" y="3095719"/>
            <a:ext cx="4243589" cy="27432"/>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C19B2B"/>
          </a:solidFill>
          <a:ln cap="rnd" cmpd="sng" w="38100">
            <a:solidFill>
              <a:srgbClr val="C19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7"/>
          <p:cNvSpPr txBox="1"/>
          <p:nvPr>
            <p:ph idx="1" type="body"/>
          </p:nvPr>
        </p:nvSpPr>
        <p:spPr>
          <a:xfrm>
            <a:off x="6196013" y="3308350"/>
            <a:ext cx="4748212" cy="21415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BF9F6"/>
              </a:buClr>
              <a:buSzPts val="1600"/>
              <a:buNone/>
            </a:pPr>
            <a:r>
              <a:rPr b="1" lang="en-US" sz="1600">
                <a:solidFill>
                  <a:srgbClr val="FBF9F6"/>
                </a:solidFill>
                <a:latin typeface="Arial"/>
                <a:ea typeface="Arial"/>
                <a:cs typeface="Arial"/>
                <a:sym typeface="Arial"/>
              </a:rPr>
              <a:t>- opportunity to work with the MLDataTable from Create ML.</a:t>
            </a:r>
            <a:endParaRPr/>
          </a:p>
          <a:p>
            <a:pPr indent="-228600" lvl="0" marL="228600" rtl="0" algn="l">
              <a:lnSpc>
                <a:spcPct val="100000"/>
              </a:lnSpc>
              <a:spcBef>
                <a:spcPts val="1000"/>
              </a:spcBef>
              <a:spcAft>
                <a:spcPts val="0"/>
              </a:spcAft>
              <a:buClr>
                <a:srgbClr val="FBF9F6"/>
              </a:buClr>
              <a:buSzPts val="1600"/>
              <a:buFont typeface="Arial"/>
              <a:buChar char="-"/>
            </a:pPr>
            <a:r>
              <a:rPr b="1" lang="en-US" sz="1600">
                <a:solidFill>
                  <a:srgbClr val="FBF9F6"/>
                </a:solidFill>
                <a:latin typeface="Arial"/>
                <a:ea typeface="Arial"/>
                <a:cs typeface="Arial"/>
                <a:sym typeface="Arial"/>
              </a:rPr>
              <a:t>Opportunity to work with CSV files</a:t>
            </a:r>
            <a:endParaRPr/>
          </a:p>
          <a:p>
            <a:pPr indent="-228600" lvl="0" marL="228600" rtl="0" algn="l">
              <a:lnSpc>
                <a:spcPct val="100000"/>
              </a:lnSpc>
              <a:spcBef>
                <a:spcPts val="1000"/>
              </a:spcBef>
              <a:spcAft>
                <a:spcPts val="0"/>
              </a:spcAft>
              <a:buClr>
                <a:srgbClr val="FBF9F6"/>
              </a:buClr>
              <a:buSzPts val="1600"/>
              <a:buFont typeface="Arial"/>
              <a:buChar char="-"/>
            </a:pPr>
            <a:r>
              <a:rPr b="1" lang="en-US" sz="1600">
                <a:solidFill>
                  <a:srgbClr val="FBF9F6"/>
                </a:solidFill>
                <a:latin typeface="Arial"/>
                <a:ea typeface="Arial"/>
                <a:cs typeface="Arial"/>
                <a:sym typeface="Arial"/>
              </a:rPr>
              <a:t>Opportunity to work with MlTextClassifier</a:t>
            </a:r>
            <a:endParaRPr b="1" sz="1600">
              <a:solidFill>
                <a:srgbClr val="FBF9F6"/>
              </a:solidFill>
              <a:latin typeface="Arial"/>
              <a:ea typeface="Arial"/>
              <a:cs typeface="Arial"/>
              <a:sym typeface="Arial"/>
            </a:endParaRPr>
          </a:p>
          <a:p>
            <a:pPr indent="-228600" lvl="0" marL="228600" rtl="0" algn="l">
              <a:lnSpc>
                <a:spcPct val="100000"/>
              </a:lnSpc>
              <a:spcBef>
                <a:spcPts val="1000"/>
              </a:spcBef>
              <a:spcAft>
                <a:spcPts val="0"/>
              </a:spcAft>
              <a:buClr>
                <a:srgbClr val="FBF9F6"/>
              </a:buClr>
              <a:buSzPts val="1600"/>
              <a:buFont typeface="Arial"/>
              <a:buChar char="-"/>
            </a:pPr>
            <a:r>
              <a:rPr b="1" lang="en-US" sz="1600">
                <a:solidFill>
                  <a:srgbClr val="FBF9F6"/>
                </a:solidFill>
                <a:latin typeface="Arial"/>
                <a:ea typeface="Arial"/>
                <a:cs typeface="Arial"/>
                <a:sym typeface="Arial"/>
              </a:rPr>
              <a:t>Opportunity to make an evaluation matrix </a:t>
            </a:r>
            <a:endParaRPr/>
          </a:p>
          <a:p>
            <a:pPr indent="-228600" lvl="0" marL="228600" rtl="0" algn="l">
              <a:lnSpc>
                <a:spcPct val="100000"/>
              </a:lnSpc>
              <a:spcBef>
                <a:spcPts val="1000"/>
              </a:spcBef>
              <a:spcAft>
                <a:spcPts val="0"/>
              </a:spcAft>
              <a:buClr>
                <a:srgbClr val="FBF9F6"/>
              </a:buClr>
              <a:buSzPts val="1600"/>
              <a:buFont typeface="Arial"/>
              <a:buChar char="-"/>
            </a:pPr>
            <a:r>
              <a:rPr b="1" lang="en-US" sz="1600">
                <a:solidFill>
                  <a:srgbClr val="FBF9F6"/>
                </a:solidFill>
                <a:latin typeface="Arial"/>
                <a:ea typeface="Arial"/>
                <a:cs typeface="Arial"/>
                <a:sym typeface="Arial"/>
              </a:rPr>
              <a:t>Opportunity to work with MLModelMetadata</a:t>
            </a:r>
            <a:endParaRPr b="1" sz="1600">
              <a:solidFill>
                <a:srgbClr val="FBF9F6"/>
              </a:solidFill>
              <a:latin typeface="Arial"/>
              <a:ea typeface="Arial"/>
              <a:cs typeface="Arial"/>
              <a:sym typeface="Arial"/>
            </a:endParaRPr>
          </a:p>
          <a:p>
            <a:pPr indent="-127000" lvl="0" marL="228600" rtl="0" algn="l">
              <a:lnSpc>
                <a:spcPct val="100000"/>
              </a:lnSpc>
              <a:spcBef>
                <a:spcPts val="1000"/>
              </a:spcBef>
              <a:spcAft>
                <a:spcPts val="0"/>
              </a:spcAft>
              <a:buClr>
                <a:schemeClr val="dk1"/>
              </a:buClr>
              <a:buSzPts val="1600"/>
              <a:buFont typeface="Arial"/>
              <a:buNone/>
            </a:pPr>
            <a:r>
              <a:t/>
            </a:r>
            <a:endParaRPr b="1" sz="1600">
              <a:solidFill>
                <a:srgbClr val="FBF9F6"/>
              </a:solidFill>
              <a:latin typeface="Arial"/>
              <a:ea typeface="Arial"/>
              <a:cs typeface="Arial"/>
              <a:sym typeface="Arial"/>
            </a:endParaRPr>
          </a:p>
          <a:p>
            <a:pPr indent="0" lvl="0" marL="0" rtl="0" algn="l">
              <a:lnSpc>
                <a:spcPct val="100000"/>
              </a:lnSpc>
              <a:spcBef>
                <a:spcPts val="1000"/>
              </a:spcBef>
              <a:spcAft>
                <a:spcPts val="0"/>
              </a:spcAft>
              <a:buClr>
                <a:schemeClr val="dk1"/>
              </a:buClr>
              <a:buSzPts val="1500"/>
              <a:buNone/>
            </a:pPr>
            <a:r>
              <a:t/>
            </a:r>
            <a:endParaRPr sz="1500">
              <a:solidFill>
                <a:srgbClr val="FBF9F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8"/>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55" name="Google Shape;155;p8"/>
          <p:cNvPicPr preferRelativeResize="0"/>
          <p:nvPr/>
        </p:nvPicPr>
        <p:blipFill rotWithShape="1">
          <a:blip r:embed="rId3">
            <a:alphaModFix/>
          </a:blip>
          <a:srcRect b="27753" l="0" r="-1" t="0"/>
          <a:stretch/>
        </p:blipFill>
        <p:spPr>
          <a:xfrm>
            <a:off x="20" y="10"/>
            <a:ext cx="12188932" cy="4402950"/>
          </a:xfrm>
          <a:custGeom>
            <a:rect b="b" l="l" r="r" t="t"/>
            <a:pathLst>
              <a:path extrusionOk="0" h="4402960" w="12188952">
                <a:moveTo>
                  <a:pt x="0" y="0"/>
                </a:moveTo>
                <a:lnTo>
                  <a:pt x="12188952" y="0"/>
                </a:lnTo>
                <a:lnTo>
                  <a:pt x="12188952" y="4383485"/>
                </a:lnTo>
                <a:lnTo>
                  <a:pt x="12117797" y="4389494"/>
                </a:lnTo>
                <a:cubicBezTo>
                  <a:pt x="12016287" y="4394565"/>
                  <a:pt x="11914724" y="4390309"/>
                  <a:pt x="11813161" y="4387264"/>
                </a:cubicBezTo>
                <a:cubicBezTo>
                  <a:pt x="11682966" y="4383459"/>
                  <a:pt x="11552772" y="4372046"/>
                  <a:pt x="11422323" y="4386249"/>
                </a:cubicBezTo>
                <a:cubicBezTo>
                  <a:pt x="11347341" y="4394987"/>
                  <a:pt x="11271530" y="4393872"/>
                  <a:pt x="11196840" y="4382952"/>
                </a:cubicBezTo>
                <a:cubicBezTo>
                  <a:pt x="11127169" y="4373365"/>
                  <a:pt x="11056721" y="4370613"/>
                  <a:pt x="10986516" y="4374709"/>
                </a:cubicBezTo>
                <a:cubicBezTo>
                  <a:pt x="10853647" y="4380289"/>
                  <a:pt x="10719631" y="4383713"/>
                  <a:pt x="10586124" y="4379402"/>
                </a:cubicBezTo>
                <a:cubicBezTo>
                  <a:pt x="10380386" y="4372807"/>
                  <a:pt x="10174649" y="4366719"/>
                  <a:pt x="9968783" y="4379402"/>
                </a:cubicBezTo>
                <a:cubicBezTo>
                  <a:pt x="9815914" y="4388532"/>
                  <a:pt x="9663043" y="4389673"/>
                  <a:pt x="9510173" y="4384981"/>
                </a:cubicBezTo>
                <a:cubicBezTo>
                  <a:pt x="9357303" y="4380289"/>
                  <a:pt x="9204433" y="4370777"/>
                  <a:pt x="9051563" y="4379402"/>
                </a:cubicBezTo>
                <a:cubicBezTo>
                  <a:pt x="8873214" y="4389547"/>
                  <a:pt x="8694866" y="4387771"/>
                  <a:pt x="8516518" y="4385996"/>
                </a:cubicBezTo>
                <a:cubicBezTo>
                  <a:pt x="8344285" y="4384220"/>
                  <a:pt x="8172433" y="4375090"/>
                  <a:pt x="8000328" y="4384220"/>
                </a:cubicBezTo>
                <a:cubicBezTo>
                  <a:pt x="7926058" y="4388152"/>
                  <a:pt x="7851661" y="4384094"/>
                  <a:pt x="7777264" y="4380796"/>
                </a:cubicBezTo>
                <a:cubicBezTo>
                  <a:pt x="7657197" y="4374049"/>
                  <a:pt x="7536799" y="4375876"/>
                  <a:pt x="7417000" y="4386249"/>
                </a:cubicBezTo>
                <a:cubicBezTo>
                  <a:pt x="7345087" y="4395115"/>
                  <a:pt x="7272347" y="4395115"/>
                  <a:pt x="7200434" y="4386249"/>
                </a:cubicBezTo>
                <a:cubicBezTo>
                  <a:pt x="7018596" y="4361875"/>
                  <a:pt x="6834858" y="4354443"/>
                  <a:pt x="6651632" y="4364056"/>
                </a:cubicBezTo>
                <a:cubicBezTo>
                  <a:pt x="6437868" y="4373440"/>
                  <a:pt x="6224614" y="4392845"/>
                  <a:pt x="6010724" y="4398170"/>
                </a:cubicBezTo>
                <a:cubicBezTo>
                  <a:pt x="5875179" y="4401595"/>
                  <a:pt x="5738614" y="4410853"/>
                  <a:pt x="5604853" y="4388152"/>
                </a:cubicBezTo>
                <a:cubicBezTo>
                  <a:pt x="5468418" y="4364817"/>
                  <a:pt x="5333255" y="4375723"/>
                  <a:pt x="5197200" y="4382445"/>
                </a:cubicBezTo>
                <a:cubicBezTo>
                  <a:pt x="5095413" y="4389750"/>
                  <a:pt x="4993247" y="4389750"/>
                  <a:pt x="4891459" y="4382445"/>
                </a:cubicBezTo>
                <a:cubicBezTo>
                  <a:pt x="4767750" y="4370042"/>
                  <a:pt x="4643314" y="4366440"/>
                  <a:pt x="4519095" y="4371666"/>
                </a:cubicBezTo>
                <a:cubicBezTo>
                  <a:pt x="4370684" y="4379402"/>
                  <a:pt x="4222017" y="4387264"/>
                  <a:pt x="4073222" y="4384347"/>
                </a:cubicBezTo>
                <a:cubicBezTo>
                  <a:pt x="4023412" y="4383459"/>
                  <a:pt x="3973602" y="4378006"/>
                  <a:pt x="3923793" y="4386123"/>
                </a:cubicBezTo>
                <a:cubicBezTo>
                  <a:pt x="3869166" y="4393453"/>
                  <a:pt x="3813841" y="4394011"/>
                  <a:pt x="3759075" y="4387771"/>
                </a:cubicBezTo>
                <a:cubicBezTo>
                  <a:pt x="3703277" y="4383079"/>
                  <a:pt x="3647607" y="4375723"/>
                  <a:pt x="3591682" y="4373060"/>
                </a:cubicBezTo>
                <a:cubicBezTo>
                  <a:pt x="3349688" y="4359706"/>
                  <a:pt x="3107046" y="4363257"/>
                  <a:pt x="2865549" y="4383713"/>
                </a:cubicBezTo>
                <a:cubicBezTo>
                  <a:pt x="2661378" y="4401621"/>
                  <a:pt x="2456048" y="4402203"/>
                  <a:pt x="2251775" y="4385489"/>
                </a:cubicBezTo>
                <a:cubicBezTo>
                  <a:pt x="2200819" y="4381557"/>
                  <a:pt x="2149862" y="4371412"/>
                  <a:pt x="2098906" y="4378767"/>
                </a:cubicBezTo>
                <a:cubicBezTo>
                  <a:pt x="2025044" y="4387810"/>
                  <a:pt x="1950494" y="4390016"/>
                  <a:pt x="1876224" y="4385362"/>
                </a:cubicBezTo>
                <a:cubicBezTo>
                  <a:pt x="1700042" y="4378387"/>
                  <a:pt x="1523986" y="4369129"/>
                  <a:pt x="1347676" y="4371666"/>
                </a:cubicBezTo>
                <a:cubicBezTo>
                  <a:pt x="1064484" y="4375597"/>
                  <a:pt x="781420" y="4389673"/>
                  <a:pt x="498101" y="4379274"/>
                </a:cubicBezTo>
                <a:cubicBezTo>
                  <a:pt x="364340" y="4374328"/>
                  <a:pt x="230579" y="4369953"/>
                  <a:pt x="96817" y="4375137"/>
                </a:cubicBezTo>
                <a:lnTo>
                  <a:pt x="0" y="4381436"/>
                </a:lnTo>
                <a:lnTo>
                  <a:pt x="0" y="2050299"/>
                </a:lnTo>
                <a:close/>
              </a:path>
            </a:pathLst>
          </a:custGeom>
          <a:noFill/>
          <a:ln>
            <a:noFill/>
          </a:ln>
        </p:spPr>
      </p:pic>
      <p:sp>
        <p:nvSpPr>
          <p:cNvPr id="156" name="Google Shape;156;p8"/>
          <p:cNvSpPr/>
          <p:nvPr/>
        </p:nvSpPr>
        <p:spPr>
          <a:xfrm rot="5400000">
            <a:off x="3656733" y="5463634"/>
            <a:ext cx="1371600" cy="27432"/>
          </a:xfrm>
          <a:custGeom>
            <a:rect b="b" l="l" r="r" t="t"/>
            <a:pathLst>
              <a:path extrusionOk="0" fill="none" h="27432" w="1371600">
                <a:moveTo>
                  <a:pt x="0" y="0"/>
                </a:moveTo>
                <a:cubicBezTo>
                  <a:pt x="196943" y="-1146"/>
                  <a:pt x="408267" y="-21226"/>
                  <a:pt x="713232" y="0"/>
                </a:cubicBezTo>
                <a:cubicBezTo>
                  <a:pt x="1018197" y="21226"/>
                  <a:pt x="1176465" y="-24520"/>
                  <a:pt x="1371600" y="0"/>
                </a:cubicBezTo>
                <a:cubicBezTo>
                  <a:pt x="1372004" y="8629"/>
                  <a:pt x="1371042" y="13798"/>
                  <a:pt x="1371600" y="27432"/>
                </a:cubicBezTo>
                <a:cubicBezTo>
                  <a:pt x="1106086" y="14473"/>
                  <a:pt x="951335" y="17231"/>
                  <a:pt x="699516" y="27432"/>
                </a:cubicBezTo>
                <a:cubicBezTo>
                  <a:pt x="447697" y="37633"/>
                  <a:pt x="283433" y="6518"/>
                  <a:pt x="0" y="27432"/>
                </a:cubicBezTo>
                <a:cubicBezTo>
                  <a:pt x="-583" y="21140"/>
                  <a:pt x="532" y="8001"/>
                  <a:pt x="0" y="0"/>
                </a:cubicBezTo>
                <a:close/>
              </a:path>
              <a:path extrusionOk="0" h="27432" w="1371600">
                <a:moveTo>
                  <a:pt x="0" y="0"/>
                </a:moveTo>
                <a:cubicBezTo>
                  <a:pt x="220136" y="-18051"/>
                  <a:pt x="430173" y="10591"/>
                  <a:pt x="672084" y="0"/>
                </a:cubicBezTo>
                <a:cubicBezTo>
                  <a:pt x="913995" y="-10591"/>
                  <a:pt x="1164723" y="30754"/>
                  <a:pt x="1371600" y="0"/>
                </a:cubicBezTo>
                <a:cubicBezTo>
                  <a:pt x="1372182" y="10360"/>
                  <a:pt x="1371123" y="21444"/>
                  <a:pt x="1371600" y="27432"/>
                </a:cubicBezTo>
                <a:cubicBezTo>
                  <a:pt x="1072365" y="46142"/>
                  <a:pt x="961528" y="35455"/>
                  <a:pt x="685800" y="27432"/>
                </a:cubicBezTo>
                <a:cubicBezTo>
                  <a:pt x="410072" y="19409"/>
                  <a:pt x="276398" y="11099"/>
                  <a:pt x="0" y="27432"/>
                </a:cubicBezTo>
                <a:cubicBezTo>
                  <a:pt x="1155" y="18353"/>
                  <a:pt x="-485" y="9869"/>
                  <a:pt x="0" y="0"/>
                </a:cubicBezTo>
                <a:close/>
              </a:path>
            </a:pathLst>
          </a:custGeom>
          <a:solidFill>
            <a:srgbClr val="C19B2B"/>
          </a:solidFill>
          <a:ln cap="rnd" cmpd="sng" w="38100">
            <a:solidFill>
              <a:srgbClr val="C19B2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7" name="Google Shape;157;p8"/>
          <p:cNvSpPr txBox="1"/>
          <p:nvPr>
            <p:ph idx="1" type="body"/>
          </p:nvPr>
        </p:nvSpPr>
        <p:spPr>
          <a:xfrm>
            <a:off x="4654294" y="4777739"/>
            <a:ext cx="6505229" cy="1399223"/>
          </a:xfrm>
          <a:prstGeom prst="rect">
            <a:avLst/>
          </a:prstGeom>
          <a:noFill/>
          <a:ln>
            <a:noFill/>
          </a:ln>
        </p:spPr>
        <p:txBody>
          <a:bodyPr anchorCtr="0" anchor="ctr" bIns="45700" lIns="91425" spcFirstLastPara="1" rIns="91425" wrap="square" tIns="45700">
            <a:normAutofit/>
          </a:bodyPr>
          <a:lstStyle/>
          <a:p>
            <a:pPr indent="0" lvl="0" marL="0" rtl="0" algn="l">
              <a:lnSpc>
                <a:spcPct val="110000"/>
              </a:lnSpc>
              <a:spcBef>
                <a:spcPts val="0"/>
              </a:spcBef>
              <a:spcAft>
                <a:spcPts val="0"/>
              </a:spcAft>
              <a:buClr>
                <a:schemeClr val="dk1"/>
              </a:buClr>
              <a:buSzPts val="1800"/>
              <a:buNone/>
            </a:pPr>
            <a:r>
              <a:rPr b="0" i="0" lang="en-US" sz="1800" u="none" strike="noStrike">
                <a:latin typeface="Shadows Into Light Two"/>
                <a:ea typeface="Shadows Into Light Two"/>
                <a:cs typeface="Shadows Into Light Two"/>
                <a:sym typeface="Shadows Into Light Two"/>
              </a:rPr>
              <a:t>Once the NLP ML model that predicts sentiment from tweets was built, it </a:t>
            </a:r>
            <a:r>
              <a:rPr lang="en-US" sz="1800">
                <a:latin typeface="Shadows Into Light Two"/>
                <a:ea typeface="Shadows Into Light Two"/>
                <a:cs typeface="Shadows Into Light Two"/>
                <a:sym typeface="Shadows Into Light Two"/>
              </a:rPr>
              <a:t>has been </a:t>
            </a:r>
            <a:r>
              <a:rPr b="0" i="0" lang="en-US" sz="1800" u="none" strike="noStrike">
                <a:latin typeface="Shadows Into Light Two"/>
                <a:ea typeface="Shadows Into Light Two"/>
                <a:cs typeface="Shadows Into Light Two"/>
                <a:sym typeface="Shadows Into Light Two"/>
              </a:rPr>
              <a:t> incorporated into the app. I have used twitter API by using a third-party framework, called Swifter, a Twitter framework written in Swift.</a:t>
            </a:r>
            <a:endParaRPr b="0"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9"/>
          <p:cNvSpPr/>
          <p:nvPr/>
        </p:nvSpPr>
        <p:spPr>
          <a:xfrm rot="8888549">
            <a:off x="-1059474" y="-1108988"/>
            <a:ext cx="7179830" cy="5226565"/>
          </a:xfrm>
          <a:custGeom>
            <a:rect b="b" l="l" r="r" t="t"/>
            <a:pathLst>
              <a:path extrusionOk="0" h="5226565" w="7179830">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rgbClr val="C19B2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4" name="Google Shape;164;p9"/>
          <p:cNvSpPr txBox="1"/>
          <p:nvPr>
            <p:ph type="title"/>
          </p:nvPr>
        </p:nvSpPr>
        <p:spPr>
          <a:xfrm>
            <a:off x="841246" y="673770"/>
            <a:ext cx="3644489" cy="24144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5600"/>
              <a:buFont typeface="Arial"/>
              <a:buNone/>
            </a:pPr>
            <a:r>
              <a:rPr lang="en-US" sz="5600">
                <a:solidFill>
                  <a:schemeClr val="lt1"/>
                </a:solidFill>
              </a:rPr>
              <a:t>Idea behind the second application </a:t>
            </a:r>
            <a:endParaRPr/>
          </a:p>
        </p:txBody>
      </p:sp>
      <p:pic>
        <p:nvPicPr>
          <p:cNvPr id="165" name="Google Shape;165;p9"/>
          <p:cNvPicPr preferRelativeResize="0"/>
          <p:nvPr>
            <p:ph idx="1" type="body"/>
          </p:nvPr>
        </p:nvPicPr>
        <p:blipFill rotWithShape="1">
          <a:blip r:embed="rId3">
            <a:alphaModFix/>
          </a:blip>
          <a:srcRect b="0" l="12441" r="10232" t="0"/>
          <a:stretch/>
        </p:blipFill>
        <p:spPr>
          <a:xfrm>
            <a:off x="8764799" y="625244"/>
            <a:ext cx="2945331" cy="5294313"/>
          </a:xfrm>
          <a:prstGeom prst="rect">
            <a:avLst/>
          </a:prstGeom>
          <a:noFill/>
          <a:ln>
            <a:noFill/>
          </a:ln>
        </p:spPr>
      </p:pic>
      <p:pic>
        <p:nvPicPr>
          <p:cNvPr id="166" name="Google Shape;166;p9"/>
          <p:cNvPicPr preferRelativeResize="0"/>
          <p:nvPr/>
        </p:nvPicPr>
        <p:blipFill rotWithShape="1">
          <a:blip r:embed="rId4">
            <a:alphaModFix/>
          </a:blip>
          <a:srcRect b="7165" l="9451" r="9616" t="19872"/>
          <a:stretch/>
        </p:blipFill>
        <p:spPr>
          <a:xfrm>
            <a:off x="5236211" y="2570001"/>
            <a:ext cx="3253271" cy="3445809"/>
          </a:xfrm>
          <a:prstGeom prst="rect">
            <a:avLst/>
          </a:prstGeom>
          <a:noFill/>
          <a:ln>
            <a:noFill/>
          </a:ln>
        </p:spPr>
      </p:pic>
      <p:sp>
        <p:nvSpPr>
          <p:cNvPr id="167" name="Google Shape;167;p9"/>
          <p:cNvSpPr txBox="1"/>
          <p:nvPr/>
        </p:nvSpPr>
        <p:spPr>
          <a:xfrm>
            <a:off x="545431" y="4781572"/>
            <a:ext cx="4826590" cy="958918"/>
          </a:xfrm>
          <a:prstGeom prst="rect">
            <a:avLst/>
          </a:prstGeom>
          <a:noFill/>
          <a:ln>
            <a:noFill/>
          </a:ln>
        </p:spPr>
        <p:txBody>
          <a:bodyPr anchorCtr="0" anchor="ctr" bIns="45700" lIns="91425" spcFirstLastPara="1" rIns="91425" wrap="square" tIns="45700">
            <a:normAutofit/>
          </a:bodyPr>
          <a:lstStyle/>
          <a:p>
            <a:pPr indent="0" lvl="0" marL="0" marR="0" rtl="0" algn="l">
              <a:lnSpc>
                <a:spcPct val="110000"/>
              </a:lnSpc>
              <a:spcBef>
                <a:spcPts val="0"/>
              </a:spcBef>
              <a:spcAft>
                <a:spcPts val="0"/>
              </a:spcAft>
              <a:buClr>
                <a:schemeClr val="dk1"/>
              </a:buClr>
              <a:buSzPts val="1800"/>
              <a:buFont typeface="Arial"/>
              <a:buNone/>
            </a:pPr>
            <a:r>
              <a:rPr lang="en-US" sz="1800">
                <a:solidFill>
                  <a:schemeClr val="dk1"/>
                </a:solidFill>
                <a:latin typeface="Shadows Into Light Two"/>
                <a:ea typeface="Shadows Into Light Two"/>
                <a:cs typeface="Shadows Into Light Two"/>
                <a:sym typeface="Shadows Into Light Two"/>
              </a:rPr>
              <a:t>Learning fundamental UI aspects such as Table Views</a:t>
            </a:r>
            <a:endParaRPr sz="18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ketchyVTI">
  <a:themeElements>
    <a:clrScheme name="AnalogousFromRegularSeed_2SEEDS">
      <a:dk1>
        <a:srgbClr val="000000"/>
      </a:dk1>
      <a:lt1>
        <a:srgbClr val="FFFFFF"/>
      </a:lt1>
      <a:dk2>
        <a:srgbClr val="1B1D31"/>
      </a:dk2>
      <a:lt2>
        <a:srgbClr val="F0F1F3"/>
      </a:lt2>
      <a:accent1>
        <a:srgbClr val="C19B2B"/>
      </a:accent1>
      <a:accent2>
        <a:srgbClr val="D36F3D"/>
      </a:accent2>
      <a:accent3>
        <a:srgbClr val="96AB31"/>
      </a:accent3>
      <a:accent4>
        <a:srgbClr val="2B7AC1"/>
      </a:accent4>
      <a:accent5>
        <a:srgbClr val="3D4ED3"/>
      </a:accent5>
      <a:accent6>
        <a:srgbClr val="5B2EC2"/>
      </a:accent6>
      <a:hlink>
        <a:srgbClr val="3F5F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2020-12-21T10:41:48Z</dcterms:created>
  <dc:creator>Radia Gulzan (Student)</dc:creator>
</cp:coreProperties>
</file>